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16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drawings/drawing36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542" r:id="rId2"/>
    <p:sldId id="353" r:id="rId3"/>
    <p:sldId id="530" r:id="rId4"/>
    <p:sldId id="534" r:id="rId5"/>
    <p:sldId id="531" r:id="rId6"/>
    <p:sldId id="532" r:id="rId7"/>
    <p:sldId id="533" r:id="rId8"/>
    <p:sldId id="536" r:id="rId9"/>
    <p:sldId id="537" r:id="rId10"/>
    <p:sldId id="538" r:id="rId11"/>
    <p:sldId id="539" r:id="rId12"/>
    <p:sldId id="540" r:id="rId13"/>
    <p:sldId id="535" r:id="rId14"/>
    <p:sldId id="522" r:id="rId15"/>
    <p:sldId id="523" r:id="rId16"/>
    <p:sldId id="524" r:id="rId17"/>
    <p:sldId id="525" r:id="rId18"/>
    <p:sldId id="526" r:id="rId19"/>
    <p:sldId id="527" r:id="rId20"/>
    <p:sldId id="528" r:id="rId21"/>
    <p:sldId id="529" r:id="rId22"/>
    <p:sldId id="355" r:id="rId23"/>
    <p:sldId id="356" r:id="rId24"/>
    <p:sldId id="357" r:id="rId25"/>
    <p:sldId id="358" r:id="rId26"/>
    <p:sldId id="359" r:id="rId27"/>
    <p:sldId id="360" r:id="rId28"/>
    <p:sldId id="361" r:id="rId29"/>
    <p:sldId id="362" r:id="rId30"/>
    <p:sldId id="363" r:id="rId31"/>
    <p:sldId id="364" r:id="rId32"/>
    <p:sldId id="365" r:id="rId33"/>
    <p:sldId id="366" r:id="rId34"/>
    <p:sldId id="367" r:id="rId35"/>
    <p:sldId id="368" r:id="rId36"/>
    <p:sldId id="369" r:id="rId37"/>
    <p:sldId id="370" r:id="rId38"/>
    <p:sldId id="371" r:id="rId39"/>
    <p:sldId id="373" r:id="rId40"/>
    <p:sldId id="520" r:id="rId41"/>
    <p:sldId id="382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9C2014-789B-4989-A55C-71AE0F5D29F1}" v="6" dt="2019-04-27T13:41:18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89437" autoAdjust="0"/>
  </p:normalViewPr>
  <p:slideViewPr>
    <p:cSldViewPr snapToGrid="0">
      <p:cViewPr varScale="1">
        <p:scale>
          <a:sx n="77" d="100"/>
          <a:sy n="77" d="100"/>
        </p:scale>
        <p:origin x="71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3.xml"/><Relationship Id="rId1" Type="http://schemas.microsoft.com/office/2011/relationships/chartStyle" Target="style13.xml"/><Relationship Id="rId4" Type="http://schemas.openxmlformats.org/officeDocument/2006/relationships/chartUserShapes" Target="../drawings/drawing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4.xml"/><Relationship Id="rId1" Type="http://schemas.microsoft.com/office/2011/relationships/chartStyle" Target="style14.xml"/><Relationship Id="rId4" Type="http://schemas.openxmlformats.org/officeDocument/2006/relationships/chartUserShapes" Target="../drawings/drawing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5.xml"/><Relationship Id="rId1" Type="http://schemas.microsoft.com/office/2011/relationships/chartStyle" Target="style15.xml"/><Relationship Id="rId4" Type="http://schemas.openxmlformats.org/officeDocument/2006/relationships/chartUserShapes" Target="../drawings/drawing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6.xml"/><Relationship Id="rId1" Type="http://schemas.microsoft.com/office/2011/relationships/chartStyle" Target="style16.xml"/><Relationship Id="rId4" Type="http://schemas.openxmlformats.org/officeDocument/2006/relationships/chartUserShapes" Target="../drawings/drawing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7.xml"/><Relationship Id="rId1" Type="http://schemas.microsoft.com/office/2011/relationships/chartStyle" Target="style17.xml"/><Relationship Id="rId4" Type="http://schemas.openxmlformats.org/officeDocument/2006/relationships/chartUserShapes" Target="../drawings/drawing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../embeddings/oleObject2.bin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8.xml"/><Relationship Id="rId1" Type="http://schemas.microsoft.com/office/2011/relationships/chartStyle" Target="style18.xml"/><Relationship Id="rId4" Type="http://schemas.openxmlformats.org/officeDocument/2006/relationships/chartUserShapes" Target="../drawings/drawing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chartUserShapes" Target="../drawings/drawing3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chartUserShapes" Target="../drawings/drawing34.xm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H:\Tom's%20Computer\Presentation%20Charts%20&amp;%20Misc%20Charts\Financial%20Barriers%20to%20Higher%20Education%20in%20Public%204-Year.xlsx" TargetMode="Externa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H:\Tom's%20Computer\Presentation%20Charts%20&amp;%20Misc%20Charts\Financial%20Barriers%20to%20Higher%20Education%20in%20Public%204-Year.xlsx" TargetMode="Externa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chartUserShapes" Target="../drawings/drawing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80422274801855"/>
          <c:y val="0.16485755112598002"/>
          <c:w val="0.72413909222837813"/>
          <c:h val="0.7301577771276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 &amp; 3'!$A$4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3'!$B$4:$E$4</c:f>
              <c:numCache>
                <c:formatCode>_("$"* #,##0_);_("$"* \(#,##0\);_("$"* "-"??_);_(@_)</c:formatCode>
                <c:ptCount val="4"/>
                <c:pt idx="0">
                  <c:v>2608.5705811015664</c:v>
                </c:pt>
                <c:pt idx="1">
                  <c:v>-463.90223345123792</c:v>
                </c:pt>
                <c:pt idx="2">
                  <c:v>-7496.0979383527028</c:v>
                </c:pt>
                <c:pt idx="3">
                  <c:v>-22754.263476503282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E-4D35-97B3-16B618CA7925}"/>
            </c:ext>
          </c:extLst>
        </c:ser>
        <c:ser>
          <c:idx val="1"/>
          <c:order val="1"/>
          <c:tx>
            <c:strRef>
              <c:f>'Charts 2 &amp; 3'!$A$5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3'!$B$5:$E$5</c:f>
              <c:numCache>
                <c:formatCode>_("$"* #,##0_);_("$"* \(#,##0\);_("$"* "-"??_);_(@_)</c:formatCode>
                <c:ptCount val="4"/>
                <c:pt idx="0">
                  <c:v>4946.3700696055685</c:v>
                </c:pt>
                <c:pt idx="1">
                  <c:v>2738.776204176334</c:v>
                </c:pt>
                <c:pt idx="2">
                  <c:v>1086.3073225058004</c:v>
                </c:pt>
                <c:pt idx="3">
                  <c:v>-21182.33682598608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CE-4D35-97B3-16B618CA7925}"/>
            </c:ext>
          </c:extLst>
        </c:ser>
        <c:ser>
          <c:idx val="2"/>
          <c:order val="2"/>
          <c:tx>
            <c:strRef>
              <c:f>'Charts 2 &amp; 3'!$A$6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3'!$B$6:$E$6</c:f>
              <c:numCache>
                <c:formatCode>_("$"* #,##0_);_("$"* \(#,##0\);_("$"* "-"??_);_(@_)</c:formatCode>
                <c:ptCount val="4"/>
                <c:pt idx="0">
                  <c:v>5258.219195849545</c:v>
                </c:pt>
                <c:pt idx="1">
                  <c:v>3333.2357976653689</c:v>
                </c:pt>
                <c:pt idx="2">
                  <c:v>-1748.6653696498051</c:v>
                </c:pt>
                <c:pt idx="3">
                  <c:v>-17000.022049286639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CE-4D35-97B3-16B618CA7925}"/>
            </c:ext>
          </c:extLst>
        </c:ser>
        <c:ser>
          <c:idx val="3"/>
          <c:order val="3"/>
          <c:tx>
            <c:strRef>
              <c:f>'Charts 2 &amp; 3'!$A$7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3'!$B$7:$E$7</c:f>
              <c:numCache>
                <c:formatCode>_("$"* #,##0_);_("$"* \(#,##0\);_("$"* "-"??_);_(@_)</c:formatCode>
                <c:ptCount val="4"/>
                <c:pt idx="0">
                  <c:v>5011.0415183867135</c:v>
                </c:pt>
                <c:pt idx="1">
                  <c:v>2848.4403321470936</c:v>
                </c:pt>
                <c:pt idx="2">
                  <c:v>-4043.9077105575325</c:v>
                </c:pt>
                <c:pt idx="3">
                  <c:v>-20666.004744958482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CE-4D35-97B3-16B618CA7925}"/>
            </c:ext>
          </c:extLst>
        </c:ser>
        <c:ser>
          <c:idx val="4"/>
          <c:order val="4"/>
          <c:tx>
            <c:strRef>
              <c:f>'Charts 2 &amp; 3'!$A$8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3'!$B$8:$E$8</c:f>
              <c:numCache>
                <c:formatCode>_("$"* #,##0_);_("$"* \(#,##0\);_("$"* "-"??_);_(@_)</c:formatCode>
                <c:ptCount val="4"/>
                <c:pt idx="0">
                  <c:v>5706.4867027027021</c:v>
                </c:pt>
                <c:pt idx="1">
                  <c:v>3497.7048648648647</c:v>
                </c:pt>
                <c:pt idx="2">
                  <c:v>-3090.5625945945949</c:v>
                </c:pt>
                <c:pt idx="3">
                  <c:v>-22425.044756756753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CE-4D35-97B3-16B618CA7925}"/>
            </c:ext>
          </c:extLst>
        </c:ser>
        <c:ser>
          <c:idx val="5"/>
          <c:order val="5"/>
          <c:tx>
            <c:strRef>
              <c:f>'Charts 2 &amp; 3'!$A$9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3'!$B$9:$E$9</c:f>
              <c:numCache>
                <c:formatCode>_("$"* #,##0_);_("$"* \(#,##0\);_("$"* "-"??_);_(@_)</c:formatCode>
                <c:ptCount val="4"/>
                <c:pt idx="0">
                  <c:v>5132.4003793866586</c:v>
                </c:pt>
                <c:pt idx="1">
                  <c:v>2032.8041732532406</c:v>
                </c:pt>
                <c:pt idx="2">
                  <c:v>-5026.145747707872</c:v>
                </c:pt>
                <c:pt idx="3">
                  <c:v>-23961.033955105908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CE-4D35-97B3-16B618CA7925}"/>
            </c:ext>
          </c:extLst>
        </c:ser>
        <c:ser>
          <c:idx val="6"/>
          <c:order val="6"/>
          <c:tx>
            <c:strRef>
              <c:f>'Charts 2 &amp; 3'!$A$10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3'!$B$10:$E$10</c:f>
              <c:numCache>
                <c:formatCode>_("$"* #,##0_);_("$"* \(#,##0\);_("$"* "-"??_);_(@_)</c:formatCode>
                <c:ptCount val="4"/>
                <c:pt idx="0">
                  <c:v>7074.7015111111104</c:v>
                </c:pt>
                <c:pt idx="1">
                  <c:v>5779.1109333333334</c:v>
                </c:pt>
                <c:pt idx="2">
                  <c:v>-47.434133333334472</c:v>
                </c:pt>
                <c:pt idx="3">
                  <c:v>-16627.391466666664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CE-4D35-97B3-16B618CA7925}"/>
            </c:ext>
          </c:extLst>
        </c:ser>
        <c:ser>
          <c:idx val="7"/>
          <c:order val="7"/>
          <c:tx>
            <c:strRef>
              <c:f>'Charts 2 &amp; 3'!$A$11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3'!$B$11:$E$11</c:f>
              <c:numCache>
                <c:formatCode>_("$"* #,##0_);_("$"* \(#,##0\);_("$"* "-"??_);_(@_)</c:formatCode>
                <c:ptCount val="4"/>
                <c:pt idx="0">
                  <c:v>9223.6506000000027</c:v>
                </c:pt>
                <c:pt idx="1">
                  <c:v>7210.6142999999993</c:v>
                </c:pt>
                <c:pt idx="2">
                  <c:v>-806.12799999999879</c:v>
                </c:pt>
                <c:pt idx="3">
                  <c:v>-26176.1201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CE-4D35-97B3-16B618CA79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6511064"/>
        <c:axId val="376511848"/>
      </c:barChart>
      <c:catAx>
        <c:axId val="376511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611904775373318"/>
              <c:y val="0.952384940343031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1848"/>
        <c:crosses val="autoZero"/>
        <c:auto val="1"/>
        <c:lblAlgn val="ctr"/>
        <c:lblOffset val="100"/>
        <c:noMultiLvlLbl val="0"/>
      </c:catAx>
      <c:valAx>
        <c:axId val="37651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Unmet Financial Need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5546782863275134E-2"/>
              <c:y val="0.33903998780265027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106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268662444022839"/>
          <c:y val="0.21516347219350207"/>
          <c:w val="9.2198151250598284E-2"/>
          <c:h val="0.4038001530001986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/>
              <a:t>Upper</a:t>
            </a:r>
            <a:r>
              <a:rPr lang="en-US" sz="1600" b="1" baseline="0"/>
              <a:t> Family Income Limits for Hispanics for</a:t>
            </a:r>
          </a:p>
          <a:p>
            <a:pPr>
              <a:defRPr sz="1600" b="1"/>
            </a:pPr>
            <a:r>
              <a:rPr lang="en-US" sz="1600" b="1" baseline="0"/>
              <a:t>First, Second and Third Family Income Quartiles</a:t>
            </a:r>
          </a:p>
          <a:p>
            <a:pPr>
              <a:defRPr sz="1600" b="1"/>
            </a:pPr>
            <a:r>
              <a:rPr lang="en-US" sz="1600" b="1" baseline="0"/>
              <a:t>1987 to 2017</a:t>
            </a:r>
            <a:endParaRPr lang="en-US" sz="1600" b="1"/>
          </a:p>
        </c:rich>
      </c:tx>
      <c:layout>
        <c:manualLayout>
          <c:xMode val="edge"/>
          <c:yMode val="edge"/>
          <c:x val="0.3047479977852815"/>
          <c:y val="1.13153879504152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915250063370843"/>
          <c:y val="0.13312236286919832"/>
          <c:w val="0.80708030666731723"/>
          <c:h val="0.7726575604795599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FF33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3267250514391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A-41F2-989C-DDE21CFEECCD}"/>
                </c:ext>
              </c:extLst>
            </c:dLbl>
            <c:dLbl>
              <c:idx val="11"/>
              <c:layout>
                <c:manualLayout>
                  <c:x val="-4.9466361054275376E-2"/>
                  <c:y val="-2.26966764359614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/>
                      <a:t>(</a:t>
                    </a:r>
                    <a:fld id="{BF626805-2366-459D-9ACB-04943053A030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/>
                      <a:t>)</a:t>
                    </a:r>
                    <a:r>
                      <a:rPr lang="en-US" sz="1400" baseline="0"/>
                      <a:t> </a:t>
                    </a:r>
                    <a:fld id="{102556A7-4B12-486D-8838-E46E5276BEFE}" type="VALUE">
                      <a:rPr lang="en-US" sz="1400" baseline="0"/>
                      <a:pPr>
                        <a:defRPr sz="1400"/>
                      </a:pPr>
                      <a:t>[VALUE]</a:t>
                    </a:fld>
                    <a:endParaRPr lang="en-US" sz="14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54769053207833"/>
                      <c:h val="6.61386296601641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97A-41F2-989C-DDE21CFEECC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A-41F2-989C-DDE21CFEECCD}"/>
                </c:ext>
              </c:extLst>
            </c:dLbl>
            <c:dLbl>
              <c:idx val="30"/>
              <c:layout>
                <c:manualLayout>
                  <c:x val="-4.2226031421016504E-2"/>
                  <c:y val="1.5021288424894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A-41F2-989C-DDE21CFEE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race-ethnicity.xlsx]Hispanics'!$B$5:$B$20,'[Income Quartiles 1987 to 2017 by gender and race-ethnicity.xlsx]Hispanics'!$B$22,'[Income Quartiles 1987 to 2017 by gender and race-ethnicity.xlsx]Hispanics'!$B$24:$B$37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race-ethnicity.xlsx]Hispanics'!$H$5:$H$20,'[Income Quartiles 1987 to 2017 by gender and race-ethnicity.xlsx]Hispanics'!$H$22,'[Income Quartiles 1987 to 2017 by gender and race-ethnicity.xlsx]Hispanics'!$H$24:$H$37</c:f>
              <c:numCache>
                <c:formatCode>_("$"* #,##0_);_("$"* \(#,##0\);_("$"* "-"??_);_(@_)</c:formatCode>
                <c:ptCount val="31"/>
                <c:pt idx="0">
                  <c:v>34932.920786981253</c:v>
                </c:pt>
                <c:pt idx="1">
                  <c:v>31121.814379724641</c:v>
                </c:pt>
                <c:pt idx="2">
                  <c:v>31206.933476142349</c:v>
                </c:pt>
                <c:pt idx="3">
                  <c:v>27010.409933333889</c:v>
                </c:pt>
                <c:pt idx="4">
                  <c:v>26022.489773429115</c:v>
                </c:pt>
                <c:pt idx="5">
                  <c:v>25865.364044111135</c:v>
                </c:pt>
                <c:pt idx="6">
                  <c:v>27898.825776198984</c:v>
                </c:pt>
                <c:pt idx="7">
                  <c:v>27754.738571892092</c:v>
                </c:pt>
                <c:pt idx="8">
                  <c:v>28647.079119947954</c:v>
                </c:pt>
                <c:pt idx="9">
                  <c:v>33531.108596949372</c:v>
                </c:pt>
                <c:pt idx="10">
                  <c:v>34916.175733564902</c:v>
                </c:pt>
                <c:pt idx="11">
                  <c:v>36122.02250183178</c:v>
                </c:pt>
                <c:pt idx="12">
                  <c:v>31591.442196504922</c:v>
                </c:pt>
                <c:pt idx="13">
                  <c:v>32661.566724963104</c:v>
                </c:pt>
                <c:pt idx="14">
                  <c:v>33579.257478033571</c:v>
                </c:pt>
                <c:pt idx="15">
                  <c:v>29774.503083538722</c:v>
                </c:pt>
                <c:pt idx="16">
                  <c:v>34446.487420691577</c:v>
                </c:pt>
                <c:pt idx="17">
                  <c:v>31413.8912444774</c:v>
                </c:pt>
                <c:pt idx="18">
                  <c:v>28532.252981167538</c:v>
                </c:pt>
                <c:pt idx="19">
                  <c:v>26059.221200706696</c:v>
                </c:pt>
                <c:pt idx="20">
                  <c:v>25469.567889121139</c:v>
                </c:pt>
                <c:pt idx="21">
                  <c:v>25006.079629359047</c:v>
                </c:pt>
                <c:pt idx="22">
                  <c:v>21874.167508898092</c:v>
                </c:pt>
                <c:pt idx="23">
                  <c:v>22622.561051541205</c:v>
                </c:pt>
                <c:pt idx="24">
                  <c:v>22370.323893945704</c:v>
                </c:pt>
                <c:pt idx="25">
                  <c:v>25691.324777611648</c:v>
                </c:pt>
                <c:pt idx="26">
                  <c:v>26306.390603442018</c:v>
                </c:pt>
                <c:pt idx="27">
                  <c:v>24546.18528166437</c:v>
                </c:pt>
                <c:pt idx="28">
                  <c:v>26135.234219562695</c:v>
                </c:pt>
                <c:pt idx="29">
                  <c:v>28097.675537162246</c:v>
                </c:pt>
                <c:pt idx="30">
                  <c:v>25509.035970409615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97A-41F2-989C-DDE21CFEECCD}"/>
            </c:ext>
          </c:extLst>
        </c:ser>
        <c:ser>
          <c:idx val="1"/>
          <c:order val="1"/>
          <c:spPr>
            <a:ln w="28575" cap="rnd">
              <a:solidFill>
                <a:srgbClr val="FF993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7A-41F2-989C-DDE21CFEECCD}"/>
                </c:ext>
              </c:extLst>
            </c:dLbl>
            <c:dLbl>
              <c:idx val="11"/>
              <c:layout>
                <c:manualLayout>
                  <c:x val="-5.5573394111956102E-2"/>
                  <c:y val="-2.552560227591550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/>
                      <a:t>(</a:t>
                    </a:r>
                    <a:fld id="{482C1C96-9D0E-4F37-8BB5-388875E3F69C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/>
                      <a:t>)</a:t>
                    </a:r>
                    <a:r>
                      <a:rPr lang="en-US" sz="1400" baseline="0"/>
                      <a:t> </a:t>
                    </a:r>
                    <a:fld id="{BA65D6E4-A636-468F-84D4-4EBD9448E6C8}" type="VALUE">
                      <a:rPr lang="en-US" sz="1400" baseline="0"/>
                      <a:pPr>
                        <a:defRPr sz="1400"/>
                      </a:pPr>
                      <a:t>[VALUE]</a:t>
                    </a:fld>
                    <a:endParaRPr lang="en-US" sz="14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7569693015405"/>
                      <c:h val="6.425273166842829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97A-41F2-989C-DDE21CFEECC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A-41F2-989C-DDE21CFEECCD}"/>
                </c:ext>
              </c:extLst>
            </c:dLbl>
            <c:dLbl>
              <c:idx val="30"/>
              <c:layout>
                <c:manualLayout>
                  <c:x val="-4.8937439634758495E-2"/>
                  <c:y val="1.69071910208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7A-41F2-989C-DDE21CFEE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race-ethnicity.xlsx]Hispanics'!$B$5:$B$20,'[Income Quartiles 1987 to 2017 by gender and race-ethnicity.xlsx]Hispanics'!$B$22,'[Income Quartiles 1987 to 2017 by gender and race-ethnicity.xlsx]Hispanics'!$B$24:$B$37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race-ethnicity.xlsx]Hispanics'!$I$5:$I$20,'[Income Quartiles 1987 to 2017 by gender and race-ethnicity.xlsx]Hispanics'!$I$22,'[Income Quartiles 1987 to 2017 by gender and race-ethnicity.xlsx]Hispanics'!$I$24:$I$37</c:f>
              <c:numCache>
                <c:formatCode>_("$"* #,##0_);_("$"* \(#,##0\);_("$"* "-"??_);_(@_)</c:formatCode>
                <c:ptCount val="31"/>
                <c:pt idx="0">
                  <c:v>56891.741501072982</c:v>
                </c:pt>
                <c:pt idx="1">
                  <c:v>53664.475300037207</c:v>
                </c:pt>
                <c:pt idx="2">
                  <c:v>55465.674640820136</c:v>
                </c:pt>
                <c:pt idx="3">
                  <c:v>43378.209905623415</c:v>
                </c:pt>
                <c:pt idx="4">
                  <c:v>44660.477050864421</c:v>
                </c:pt>
                <c:pt idx="5">
                  <c:v>43572.575236794175</c:v>
                </c:pt>
                <c:pt idx="6">
                  <c:v>47910.612814585642</c:v>
                </c:pt>
                <c:pt idx="7">
                  <c:v>44175.929056360445</c:v>
                </c:pt>
                <c:pt idx="8">
                  <c:v>47846.255051158245</c:v>
                </c:pt>
                <c:pt idx="9">
                  <c:v>53086.286481486313</c:v>
                </c:pt>
                <c:pt idx="10">
                  <c:v>56528.702874047805</c:v>
                </c:pt>
                <c:pt idx="11">
                  <c:v>57274.353278706702</c:v>
                </c:pt>
                <c:pt idx="12">
                  <c:v>54469.175471972761</c:v>
                </c:pt>
                <c:pt idx="13">
                  <c:v>56314.257451924263</c:v>
                </c:pt>
                <c:pt idx="14">
                  <c:v>56023.954996955195</c:v>
                </c:pt>
                <c:pt idx="15">
                  <c:v>53105.829647899285</c:v>
                </c:pt>
                <c:pt idx="16">
                  <c:v>56732.320930163747</c:v>
                </c:pt>
                <c:pt idx="17">
                  <c:v>49989.960772746621</c:v>
                </c:pt>
                <c:pt idx="18">
                  <c:v>46342.070157814269</c:v>
                </c:pt>
                <c:pt idx="19">
                  <c:v>44838.218876136831</c:v>
                </c:pt>
                <c:pt idx="20">
                  <c:v>41334.146227757796</c:v>
                </c:pt>
                <c:pt idx="21">
                  <c:v>45907.621292578129</c:v>
                </c:pt>
                <c:pt idx="22">
                  <c:v>41597.179375379797</c:v>
                </c:pt>
                <c:pt idx="23">
                  <c:v>38052.691233919788</c:v>
                </c:pt>
                <c:pt idx="24">
                  <c:v>40149.666703495015</c:v>
                </c:pt>
                <c:pt idx="25">
                  <c:v>46751.007506078866</c:v>
                </c:pt>
                <c:pt idx="26">
                  <c:v>46273.589908935057</c:v>
                </c:pt>
                <c:pt idx="27">
                  <c:v>44498.144012127334</c:v>
                </c:pt>
                <c:pt idx="28">
                  <c:v>47090.561119314974</c:v>
                </c:pt>
                <c:pt idx="29">
                  <c:v>45922.763849878007</c:v>
                </c:pt>
                <c:pt idx="30">
                  <c:v>43065.23776434458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697A-41F2-989C-DDE21CFEECCD}"/>
            </c:ext>
          </c:extLst>
        </c:ser>
        <c:ser>
          <c:idx val="2"/>
          <c:order val="2"/>
          <c:spPr>
            <a:ln w="28575" cap="rnd">
              <a:solidFill>
                <a:srgbClr val="FFCC66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114082137421337E-3"/>
                  <c:y val="-1.892495830224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7A-41F2-989C-DDE21CFEEC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7A-41F2-989C-DDE21CFEECCD}"/>
                </c:ext>
              </c:extLst>
            </c:dLbl>
            <c:dLbl>
              <c:idx val="13"/>
              <c:layout>
                <c:manualLayout>
                  <c:x val="-4.4478161548293767E-2"/>
                  <c:y val="-2.458257903191379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sz="1400"/>
                      <a:t>(</a:t>
                    </a:r>
                    <a:fld id="{E0CC081E-AA19-418F-911D-8732DFD63DBF}" type="CATEGORYNAME">
                      <a:rPr lang="en-US" sz="1400"/>
                      <a:pPr>
                        <a:defRPr sz="1400"/>
                      </a:pPr>
                      <a:t>[CATEGORY NAME]</a:t>
                    </a:fld>
                    <a:r>
                      <a:rPr lang="en-US" sz="1400" baseline="0"/>
                      <a:t>) </a:t>
                    </a:r>
                    <a:fld id="{265D1F29-1147-4B92-BC9D-B3804A92B1CD}" type="VALUE">
                      <a:rPr lang="en-US" sz="1400" baseline="0"/>
                      <a:pPr>
                        <a:defRPr sz="1400"/>
                      </a:pPr>
                      <a:t>[VALUE]</a:t>
                    </a:fld>
                    <a:endParaRPr lang="en-US" sz="1400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310127311655776"/>
                      <c:h val="6.613862966016417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697A-41F2-989C-DDE21CFEECCD}"/>
                </c:ext>
              </c:extLst>
            </c:dLbl>
            <c:dLbl>
              <c:idx val="30"/>
              <c:layout>
                <c:manualLayout>
                  <c:x val="-4.5861289460570123E-2"/>
                  <c:y val="1.6647768041702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97A-41F2-989C-DDE21CFEEC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race-ethnicity.xlsx]Hispanics'!$B$5:$B$20,'[Income Quartiles 1987 to 2017 by gender and race-ethnicity.xlsx]Hispanics'!$B$22,'[Income Quartiles 1987 to 2017 by gender and race-ethnicity.xlsx]Hispanics'!$B$24:$B$37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race-ethnicity.xlsx]Hispanics'!$J$5:$J$20,'[Income Quartiles 1987 to 2017 by gender and race-ethnicity.xlsx]Hispanics'!$J$22,'[Income Quartiles 1987 to 2017 by gender and race-ethnicity.xlsx]Hispanics'!$J$24:$J$37</c:f>
              <c:numCache>
                <c:formatCode>_("$"* #,##0_);_("$"* \(#,##0\);_("$"* "-"??_);_(@_)</c:formatCode>
                <c:ptCount val="31"/>
                <c:pt idx="0">
                  <c:v>91345.896401755148</c:v>
                </c:pt>
                <c:pt idx="1">
                  <c:v>89407.345965563247</c:v>
                </c:pt>
                <c:pt idx="2">
                  <c:v>86146.655000735438</c:v>
                </c:pt>
                <c:pt idx="3">
                  <c:v>76226.68090317231</c:v>
                </c:pt>
                <c:pt idx="4">
                  <c:v>77479.659944199026</c:v>
                </c:pt>
                <c:pt idx="5">
                  <c:v>73925.547607653003</c:v>
                </c:pt>
                <c:pt idx="6">
                  <c:v>81948.362953065327</c:v>
                </c:pt>
                <c:pt idx="7">
                  <c:v>76319.632156100561</c:v>
                </c:pt>
                <c:pt idx="8">
                  <c:v>78191.815830666368</c:v>
                </c:pt>
                <c:pt idx="9">
                  <c:v>81514.60965236614</c:v>
                </c:pt>
                <c:pt idx="10">
                  <c:v>88400.224477815005</c:v>
                </c:pt>
                <c:pt idx="11">
                  <c:v>88426.967095551125</c:v>
                </c:pt>
                <c:pt idx="12">
                  <c:v>89180.568021161031</c:v>
                </c:pt>
                <c:pt idx="13">
                  <c:v>92201.459334310261</c:v>
                </c:pt>
                <c:pt idx="14">
                  <c:v>89258.85820085842</c:v>
                </c:pt>
                <c:pt idx="15">
                  <c:v>88568.1655872353</c:v>
                </c:pt>
                <c:pt idx="16">
                  <c:v>90700.588764403656</c:v>
                </c:pt>
                <c:pt idx="17">
                  <c:v>82759.50569627712</c:v>
                </c:pt>
                <c:pt idx="18">
                  <c:v>83819.07746282345</c:v>
                </c:pt>
                <c:pt idx="19">
                  <c:v>84604.554600840551</c:v>
                </c:pt>
                <c:pt idx="20">
                  <c:v>63240.061950836447</c:v>
                </c:pt>
                <c:pt idx="21">
                  <c:v>74636.556153935977</c:v>
                </c:pt>
                <c:pt idx="22">
                  <c:v>70846.314938285228</c:v>
                </c:pt>
                <c:pt idx="23">
                  <c:v>63586.736600778138</c:v>
                </c:pt>
                <c:pt idx="24">
                  <c:v>63883.994558110113</c:v>
                </c:pt>
                <c:pt idx="25">
                  <c:v>77056.728116079918</c:v>
                </c:pt>
                <c:pt idx="26">
                  <c:v>73307.676114744128</c:v>
                </c:pt>
                <c:pt idx="27">
                  <c:v>79539.547209990618</c:v>
                </c:pt>
                <c:pt idx="28">
                  <c:v>73410.678327357818</c:v>
                </c:pt>
                <c:pt idx="29">
                  <c:v>69855.675511538822</c:v>
                </c:pt>
                <c:pt idx="30">
                  <c:v>68832.84176132227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697A-41F2-989C-DDE21CFEEC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427272"/>
        <c:axId val="519428056"/>
      </c:lineChart>
      <c:catAx>
        <c:axId val="519427272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Source: Calculated from October Current Population Survey File</a:t>
                </a:r>
              </a:p>
              <a:p>
                <a:pPr>
                  <a:defRPr/>
                </a:pPr>
                <a:r>
                  <a:rPr lang="en-US"/>
                  <a:t>(Formerly</a:t>
                </a:r>
                <a:r>
                  <a:rPr lang="en-US" baseline="0"/>
                  <a:t> Table 14 in Census Bureau's School Enrollment Report)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1.9096686731017503E-3"/>
              <c:y val="0.95096653250523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9428056"/>
        <c:crosses val="autoZero"/>
        <c:auto val="1"/>
        <c:lblAlgn val="ctr"/>
        <c:lblOffset val="100"/>
        <c:tickLblSkip val="5"/>
        <c:noMultiLvlLbl val="0"/>
      </c:catAx>
      <c:valAx>
        <c:axId val="5194280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Upper Family Income Limits of Quartiles</a:t>
                </a:r>
              </a:p>
              <a:p>
                <a:pPr>
                  <a:defRPr sz="1400"/>
                </a:pPr>
                <a:r>
                  <a:rPr lang="en-US" sz="1400"/>
                  <a:t>(Constant 2017 Dollars/CPI-U-RS)</a:t>
                </a:r>
              </a:p>
            </c:rich>
          </c:tx>
          <c:layout>
            <c:manualLayout>
              <c:xMode val="edge"/>
              <c:yMode val="edge"/>
              <c:x val="1.1476505007811302E-2"/>
              <c:y val="0.3009453765271026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1942727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380422274801855"/>
          <c:y val="0.16485755112598002"/>
          <c:w val="0.72413909222837813"/>
          <c:h val="0.730157777127616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 &amp; 3'!$A$4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3'!$B$4:$E$4</c:f>
              <c:numCache>
                <c:formatCode>_("$"* #,##0_);_("$"* \(#,##0\);_("$"* "-"??_);_(@_)</c:formatCode>
                <c:ptCount val="4"/>
                <c:pt idx="0">
                  <c:v>2608.5705811015664</c:v>
                </c:pt>
                <c:pt idx="1">
                  <c:v>-463.90223345123792</c:v>
                </c:pt>
                <c:pt idx="2">
                  <c:v>-7496.0979383527028</c:v>
                </c:pt>
                <c:pt idx="3">
                  <c:v>-22754.263476503282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CE-4D35-97B3-16B618CA7925}"/>
            </c:ext>
          </c:extLst>
        </c:ser>
        <c:ser>
          <c:idx val="1"/>
          <c:order val="1"/>
          <c:tx>
            <c:strRef>
              <c:f>'Charts 2 &amp; 3'!$A$5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3'!$B$5:$E$5</c:f>
              <c:numCache>
                <c:formatCode>_("$"* #,##0_);_("$"* \(#,##0\);_("$"* "-"??_);_(@_)</c:formatCode>
                <c:ptCount val="4"/>
                <c:pt idx="0">
                  <c:v>4946.3700696055685</c:v>
                </c:pt>
                <c:pt idx="1">
                  <c:v>2738.776204176334</c:v>
                </c:pt>
                <c:pt idx="2">
                  <c:v>1086.3073225058004</c:v>
                </c:pt>
                <c:pt idx="3">
                  <c:v>-21182.33682598608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CE-4D35-97B3-16B618CA7925}"/>
            </c:ext>
          </c:extLst>
        </c:ser>
        <c:ser>
          <c:idx val="2"/>
          <c:order val="2"/>
          <c:tx>
            <c:strRef>
              <c:f>'Charts 2 &amp; 3'!$A$6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3'!$B$6:$E$6</c:f>
              <c:numCache>
                <c:formatCode>_("$"* #,##0_);_("$"* \(#,##0\);_("$"* "-"??_);_(@_)</c:formatCode>
                <c:ptCount val="4"/>
                <c:pt idx="0">
                  <c:v>5258.219195849545</c:v>
                </c:pt>
                <c:pt idx="1">
                  <c:v>3333.2357976653689</c:v>
                </c:pt>
                <c:pt idx="2">
                  <c:v>-1748.6653696498051</c:v>
                </c:pt>
                <c:pt idx="3">
                  <c:v>-17000.022049286639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CE-4D35-97B3-16B618CA7925}"/>
            </c:ext>
          </c:extLst>
        </c:ser>
        <c:ser>
          <c:idx val="3"/>
          <c:order val="3"/>
          <c:tx>
            <c:strRef>
              <c:f>'Charts 2 &amp; 3'!$A$7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3'!$B$7:$E$7</c:f>
              <c:numCache>
                <c:formatCode>_("$"* #,##0_);_("$"* \(#,##0\);_("$"* "-"??_);_(@_)</c:formatCode>
                <c:ptCount val="4"/>
                <c:pt idx="0">
                  <c:v>5011.0415183867135</c:v>
                </c:pt>
                <c:pt idx="1">
                  <c:v>2848.4403321470936</c:v>
                </c:pt>
                <c:pt idx="2">
                  <c:v>-4043.9077105575325</c:v>
                </c:pt>
                <c:pt idx="3">
                  <c:v>-20666.004744958482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CE-4D35-97B3-16B618CA7925}"/>
            </c:ext>
          </c:extLst>
        </c:ser>
        <c:ser>
          <c:idx val="4"/>
          <c:order val="4"/>
          <c:tx>
            <c:strRef>
              <c:f>'Charts 2 &amp; 3'!$A$8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3'!$B$8:$E$8</c:f>
              <c:numCache>
                <c:formatCode>_("$"* #,##0_);_("$"* \(#,##0\);_("$"* "-"??_);_(@_)</c:formatCode>
                <c:ptCount val="4"/>
                <c:pt idx="0">
                  <c:v>5706.4867027027021</c:v>
                </c:pt>
                <c:pt idx="1">
                  <c:v>3497.7048648648647</c:v>
                </c:pt>
                <c:pt idx="2">
                  <c:v>-3090.5625945945949</c:v>
                </c:pt>
                <c:pt idx="3">
                  <c:v>-22425.044756756753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CE-4D35-97B3-16B618CA7925}"/>
            </c:ext>
          </c:extLst>
        </c:ser>
        <c:ser>
          <c:idx val="5"/>
          <c:order val="5"/>
          <c:tx>
            <c:strRef>
              <c:f>'Charts 2 &amp; 3'!$A$9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3'!$B$9:$E$9</c:f>
              <c:numCache>
                <c:formatCode>_("$"* #,##0_);_("$"* \(#,##0\);_("$"* "-"??_);_(@_)</c:formatCode>
                <c:ptCount val="4"/>
                <c:pt idx="0">
                  <c:v>5132.4003793866586</c:v>
                </c:pt>
                <c:pt idx="1">
                  <c:v>2032.8041732532406</c:v>
                </c:pt>
                <c:pt idx="2">
                  <c:v>-5026.145747707872</c:v>
                </c:pt>
                <c:pt idx="3">
                  <c:v>-23961.033955105908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CE-4D35-97B3-16B618CA7925}"/>
            </c:ext>
          </c:extLst>
        </c:ser>
        <c:ser>
          <c:idx val="6"/>
          <c:order val="6"/>
          <c:tx>
            <c:strRef>
              <c:f>'Charts 2 &amp; 3'!$A$10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3'!$B$10:$E$10</c:f>
              <c:numCache>
                <c:formatCode>_("$"* #,##0_);_("$"* \(#,##0\);_("$"* "-"??_);_(@_)</c:formatCode>
                <c:ptCount val="4"/>
                <c:pt idx="0">
                  <c:v>7074.7015111111104</c:v>
                </c:pt>
                <c:pt idx="1">
                  <c:v>5779.1109333333334</c:v>
                </c:pt>
                <c:pt idx="2">
                  <c:v>-47.434133333334472</c:v>
                </c:pt>
                <c:pt idx="3">
                  <c:v>-16627.391466666664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CE-4D35-97B3-16B618CA7925}"/>
            </c:ext>
          </c:extLst>
        </c:ser>
        <c:ser>
          <c:idx val="7"/>
          <c:order val="7"/>
          <c:tx>
            <c:strRef>
              <c:f>'Charts 2 &amp; 3'!$A$11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 &amp; 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3'!$B$11:$E$11</c:f>
              <c:numCache>
                <c:formatCode>_("$"* #,##0_);_("$"* \(#,##0\);_("$"* "-"??_);_(@_)</c:formatCode>
                <c:ptCount val="4"/>
                <c:pt idx="0">
                  <c:v>9223.6506000000027</c:v>
                </c:pt>
                <c:pt idx="1">
                  <c:v>7210.6142999999993</c:v>
                </c:pt>
                <c:pt idx="2">
                  <c:v>-806.12799999999879</c:v>
                </c:pt>
                <c:pt idx="3">
                  <c:v>-26176.1201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CE-4D35-97B3-16B618CA79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6511064"/>
        <c:axId val="376511848"/>
      </c:barChart>
      <c:catAx>
        <c:axId val="3765110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611904775373318"/>
              <c:y val="0.9523849403430315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1848"/>
        <c:crosses val="autoZero"/>
        <c:auto val="1"/>
        <c:lblAlgn val="ctr"/>
        <c:lblOffset val="100"/>
        <c:noMultiLvlLbl val="0"/>
      </c:catAx>
      <c:valAx>
        <c:axId val="376511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Unmet Financial Need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5546782863275134E-2"/>
              <c:y val="0.33903998780265027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106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268662444022839"/>
          <c:y val="0.21516347219350207"/>
          <c:w val="9.2198151250598284E-2"/>
          <c:h val="0.4038001530001986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0462435822"/>
          <c:y val="0.22256673451742304"/>
          <c:w val="0.75792216571101967"/>
          <c:h val="0.6384171365068621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1.4867934145530906E-2"/>
                  <c:y val="-2.1822153231379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2029977455147"/>
                      <c:h val="4.28697059370346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B15C-4B65-A1AF-3651668002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 &amp; 3'!$B$13:$E$13</c:f>
              <c:numCache>
                <c:formatCode>_("$"* #,##0_);_("$"* \(#,##0\);_("$"* "-"??_);_(@_)</c:formatCode>
                <c:ptCount val="4"/>
                <c:pt idx="0">
                  <c:v>6615.0800188984358</c:v>
                </c:pt>
                <c:pt idx="1">
                  <c:v>7674.5165334512376</c:v>
                </c:pt>
                <c:pt idx="2">
                  <c:v>6689.969938352704</c:v>
                </c:pt>
                <c:pt idx="3">
                  <c:v>-3421.8566234967184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5C-4B65-A1AF-3651668002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76513808"/>
        <c:axId val="376514200"/>
      </c:barChart>
      <c:catAx>
        <c:axId val="37651380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5.8901515336156002E-3"/>
              <c:y val="0.409446049917823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4200"/>
        <c:crosses val="autoZero"/>
        <c:auto val="1"/>
        <c:lblAlgn val="ctr"/>
        <c:lblOffset val="100"/>
        <c:noMultiLvlLbl val="0"/>
      </c:catAx>
      <c:valAx>
        <c:axId val="376514200"/>
        <c:scaling>
          <c:orientation val="minMax"/>
          <c:max val="10000"/>
          <c:min val="-5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Unmet Need</a:t>
                </a:r>
              </a:p>
            </c:rich>
          </c:tx>
          <c:layout>
            <c:manualLayout>
              <c:xMode val="edge"/>
              <c:yMode val="edge"/>
              <c:x val="0.4850752533585162"/>
              <c:y val="0.924273575076327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76513808"/>
        <c:crosses val="autoZero"/>
        <c:crossBetween val="between"/>
        <c:majorUnit val="2500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914043372147615"/>
          <c:y val="0.16994311194971595"/>
          <c:w val="0.71976037478073862"/>
          <c:h val="0.71852421673097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4 &amp; 5'!$A$4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5'!$B$4:$E$4</c:f>
              <c:numCache>
                <c:formatCode>_("$"* #,##0_);_("$"* \(#,##0\);_("$"* "-"??_);_(@_)</c:formatCode>
                <c:ptCount val="4"/>
                <c:pt idx="0">
                  <c:v>4623.9506013137952</c:v>
                </c:pt>
                <c:pt idx="1">
                  <c:v>718.74667003537138</c:v>
                </c:pt>
                <c:pt idx="2">
                  <c:v>-6908.49677614957</c:v>
                </c:pt>
                <c:pt idx="3">
                  <c:v>-22420.399585649317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E4-4756-88AC-62BEF4648DB3}"/>
            </c:ext>
          </c:extLst>
        </c:ser>
        <c:ser>
          <c:idx val="1"/>
          <c:order val="1"/>
          <c:tx>
            <c:strRef>
              <c:f>'Charts 4 &amp; 5'!$A$5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5'!$B$5:$E$5</c:f>
              <c:numCache>
                <c:formatCode>_("$"* #,##0_);_("$"* \(#,##0\);_("$"* "-"??_);_(@_)</c:formatCode>
                <c:ptCount val="4"/>
                <c:pt idx="0">
                  <c:v>7565.9742180974472</c:v>
                </c:pt>
                <c:pt idx="1">
                  <c:v>4870.1307842227379</c:v>
                </c:pt>
                <c:pt idx="2">
                  <c:v>1825.8398700696057</c:v>
                </c:pt>
                <c:pt idx="3">
                  <c:v>-20571.127016241298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E4-4756-88AC-62BEF4648DB3}"/>
            </c:ext>
          </c:extLst>
        </c:ser>
        <c:ser>
          <c:idx val="2"/>
          <c:order val="2"/>
          <c:tx>
            <c:strRef>
              <c:f>'Charts 4 &amp; 5'!$A$6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5'!$B$6:$E$6</c:f>
              <c:numCache>
                <c:formatCode>_("$"* #,##0_);_("$"* \(#,##0\);_("$"* "-"??_);_(@_)</c:formatCode>
                <c:ptCount val="4"/>
                <c:pt idx="0">
                  <c:v>8478.3914396887158</c:v>
                </c:pt>
                <c:pt idx="1">
                  <c:v>6768.5343709468207</c:v>
                </c:pt>
                <c:pt idx="2">
                  <c:v>638.80907911802683</c:v>
                </c:pt>
                <c:pt idx="3">
                  <c:v>-15720.264850843058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1E4-4756-88AC-62BEF4648DB3}"/>
            </c:ext>
          </c:extLst>
        </c:ser>
        <c:ser>
          <c:idx val="3"/>
          <c:order val="3"/>
          <c:tx>
            <c:strRef>
              <c:f>'Charts 4 &amp; 5'!$A$7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5'!$B$7:$E$7</c:f>
              <c:numCache>
                <c:formatCode>_("$"* #,##0_);_("$"* \(#,##0\);_("$"* "-"??_);_(@_)</c:formatCode>
                <c:ptCount val="4"/>
                <c:pt idx="0">
                  <c:v>8541.4083036773427</c:v>
                </c:pt>
                <c:pt idx="1">
                  <c:v>6192.3952550415179</c:v>
                </c:pt>
                <c:pt idx="2">
                  <c:v>-994.24317912218078</c:v>
                </c:pt>
                <c:pt idx="3">
                  <c:v>-18800.348991696323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1E4-4756-88AC-62BEF4648DB3}"/>
            </c:ext>
          </c:extLst>
        </c:ser>
        <c:ser>
          <c:idx val="4"/>
          <c:order val="4"/>
          <c:tx>
            <c:strRef>
              <c:f>'Charts 4 &amp; 5'!$A$8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5'!$B$8:$E$8</c:f>
              <c:numCache>
                <c:formatCode>_("$"* #,##0_);_("$"* \(#,##0\);_("$"* "-"??_);_(@_)</c:formatCode>
                <c:ptCount val="4"/>
                <c:pt idx="0">
                  <c:v>9603.9474594594594</c:v>
                </c:pt>
                <c:pt idx="1">
                  <c:v>7482.0192432432432</c:v>
                </c:pt>
                <c:pt idx="2">
                  <c:v>292.52605405405495</c:v>
                </c:pt>
                <c:pt idx="3">
                  <c:v>-19930.74118918919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1E4-4756-88AC-62BEF4648DB3}"/>
            </c:ext>
          </c:extLst>
        </c:ser>
        <c:ser>
          <c:idx val="5"/>
          <c:order val="5"/>
          <c:tx>
            <c:strRef>
              <c:f>'Charts 4 &amp; 5'!$A$9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5'!$B$9:$E$9</c:f>
              <c:numCache>
                <c:formatCode>_("$"* #,##0_);_("$"* \(#,##0\);_("$"* "-"??_);_(@_)</c:formatCode>
                <c:ptCount val="4"/>
                <c:pt idx="0">
                  <c:v>9767.0464116345247</c:v>
                </c:pt>
                <c:pt idx="1">
                  <c:v>7134.032058172621</c:v>
                </c:pt>
                <c:pt idx="2">
                  <c:v>-808.47372747391501</c:v>
                </c:pt>
                <c:pt idx="3">
                  <c:v>-20848.253683212137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1E4-4756-88AC-62BEF4648DB3}"/>
            </c:ext>
          </c:extLst>
        </c:ser>
        <c:ser>
          <c:idx val="6"/>
          <c:order val="6"/>
          <c:tx>
            <c:strRef>
              <c:f>'Charts 4 &amp; 5'!$A$10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5'!$B$10:$E$10</c:f>
              <c:numCache>
                <c:formatCode>_("$"* #,##0_);_("$"* \(#,##0\);_("$"* "-"??_);_(@_)</c:formatCode>
                <c:ptCount val="4"/>
                <c:pt idx="0">
                  <c:v>11735.288355555555</c:v>
                </c:pt>
                <c:pt idx="1">
                  <c:v>10839.694222222221</c:v>
                </c:pt>
                <c:pt idx="2">
                  <c:v>4664.9847111111112</c:v>
                </c:pt>
                <c:pt idx="3">
                  <c:v>-12935.382399999999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E4-4756-88AC-62BEF4648DB3}"/>
            </c:ext>
          </c:extLst>
        </c:ser>
        <c:ser>
          <c:idx val="7"/>
          <c:order val="7"/>
          <c:tx>
            <c:strRef>
              <c:f>'Charts 4 &amp; 5'!$A$11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4 &amp; 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5'!$B$11:$E$11</c:f>
              <c:numCache>
                <c:formatCode>_("$"* #,##0_);_("$"* \(#,##0\);_("$"* "-"??_);_(@_)</c:formatCode>
                <c:ptCount val="4"/>
                <c:pt idx="0">
                  <c:v>13444.788600000003</c:v>
                </c:pt>
                <c:pt idx="1">
                  <c:v>12409.356</c:v>
                </c:pt>
                <c:pt idx="2">
                  <c:v>3961.7095000000008</c:v>
                </c:pt>
                <c:pt idx="3">
                  <c:v>-22255.340700000001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1E4-4756-88AC-62BEF4648DB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036952"/>
        <c:axId val="321037736"/>
      </c:barChart>
      <c:catAx>
        <c:axId val="3210369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650779016340442"/>
              <c:y val="0.953161661243957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1037736"/>
        <c:crosses val="autoZero"/>
        <c:auto val="1"/>
        <c:lblAlgn val="ctr"/>
        <c:lblOffset val="100"/>
        <c:noMultiLvlLbl val="0"/>
      </c:catAx>
      <c:valAx>
        <c:axId val="321037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Student Work/Loan Burden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7.9630702117107974E-3"/>
              <c:y val="0.34979079227999726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103695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869743307805511"/>
          <c:y val="0.21998879172361518"/>
          <c:w val="0.1070964941955244"/>
          <c:h val="0.3952118545568277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4291098175952"/>
          <c:y val="0.22095299770398788"/>
          <c:w val="0.75792216571101967"/>
          <c:h val="0.6661519845959653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1465714083323266E-6"/>
                  <c:y val="-6.54664596941393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2029977455147"/>
                      <c:h val="4.28697059370346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AB0-49C9-B924-A717685BE9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4 &amp; 5'!$B$13:$E$13</c:f>
              <c:numCache>
                <c:formatCode>_("$"* #,##0_);_("$"* \(#,##0\);_("$"* "-"??_);_(@_)</c:formatCode>
                <c:ptCount val="4"/>
                <c:pt idx="0">
                  <c:v>8820.8379986862092</c:v>
                </c:pt>
                <c:pt idx="1">
                  <c:v>11690.609329964629</c:v>
                </c:pt>
                <c:pt idx="2">
                  <c:v>10870.206276149571</c:v>
                </c:pt>
                <c:pt idx="3">
                  <c:v>165.05888564931593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0-49C9-B924-A717685BE96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21038912"/>
        <c:axId val="321033032"/>
      </c:barChart>
      <c:catAx>
        <c:axId val="32103891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9.8306158332653153E-3"/>
              <c:y val="0.4171720564490691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1033032"/>
        <c:crosses val="autoZero"/>
        <c:auto val="1"/>
        <c:lblAlgn val="ctr"/>
        <c:lblOffset val="100"/>
        <c:noMultiLvlLbl val="0"/>
      </c:catAx>
      <c:valAx>
        <c:axId val="321033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Work/Loan Burden</a:t>
                </a:r>
              </a:p>
            </c:rich>
          </c:tx>
          <c:layout>
            <c:manualLayout>
              <c:xMode val="edge"/>
              <c:yMode val="edge"/>
              <c:x val="0.47874918362175722"/>
              <c:y val="0.951540705816414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210389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37236724719753"/>
          <c:y val="0.18015675485699623"/>
          <c:w val="0.71976037478073862"/>
          <c:h val="0.71818990645415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6 &amp; 7'!$A$4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7'!$B$4:$E$4</c:f>
              <c:numCache>
                <c:formatCode>_("$"* #,##0_);_("$"* \(#,##0\);_("$"* "-"??_);_(@_)</c:formatCode>
                <c:ptCount val="4"/>
                <c:pt idx="0">
                  <c:v>9824.7521475492667</c:v>
                </c:pt>
                <c:pt idx="1">
                  <c:v>11835.007064173826</c:v>
                </c:pt>
                <c:pt idx="2">
                  <c:v>12554.039454269832</c:v>
                </c:pt>
                <c:pt idx="3">
                  <c:v>13505.487256189996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D6-4E0D-83DA-D6E851E57FD2}"/>
            </c:ext>
          </c:extLst>
        </c:ser>
        <c:ser>
          <c:idx val="1"/>
          <c:order val="1"/>
          <c:tx>
            <c:strRef>
              <c:f>'Charts 6 &amp; 7'!$A$5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7'!$B$5:$E$5</c:f>
              <c:numCache>
                <c:formatCode>_("$"* #,##0_);_("$"* \(#,##0\);_("$"* "-"??_);_(@_)</c:formatCode>
                <c:ptCount val="4"/>
                <c:pt idx="0">
                  <c:v>12414.704213457075</c:v>
                </c:pt>
                <c:pt idx="1">
                  <c:v>14412.734338747099</c:v>
                </c:pt>
                <c:pt idx="2">
                  <c:v>15926.450672853825</c:v>
                </c:pt>
                <c:pt idx="3">
                  <c:v>16725.561048723896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D6-4E0D-83DA-D6E851E57FD2}"/>
            </c:ext>
          </c:extLst>
        </c:ser>
        <c:ser>
          <c:idx val="2"/>
          <c:order val="2"/>
          <c:tx>
            <c:strRef>
              <c:f>'Charts 6 &amp; 7'!$A$6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7'!$B$6:$E$6</c:f>
              <c:numCache>
                <c:formatCode>_("$"* #,##0_);_("$"* \(#,##0\);_("$"* "-"??_);_(@_)</c:formatCode>
                <c:ptCount val="4"/>
                <c:pt idx="0">
                  <c:v>10697.798443579764</c:v>
                </c:pt>
                <c:pt idx="1">
                  <c:v>13642.187289234756</c:v>
                </c:pt>
                <c:pt idx="2">
                  <c:v>15306.81893644617</c:v>
                </c:pt>
                <c:pt idx="3">
                  <c:v>17251.359273670554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CD6-4E0D-83DA-D6E851E57FD2}"/>
            </c:ext>
          </c:extLst>
        </c:ser>
        <c:ser>
          <c:idx val="3"/>
          <c:order val="3"/>
          <c:tx>
            <c:strRef>
              <c:f>'Charts 6 &amp; 7'!$A$7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7'!$B$7:$E$7</c:f>
              <c:numCache>
                <c:formatCode>_("$"* #,##0_);_("$"* \(#,##0\);_("$"* "-"??_);_(@_)</c:formatCode>
                <c:ptCount val="4"/>
                <c:pt idx="0">
                  <c:v>10987.539976275206</c:v>
                </c:pt>
                <c:pt idx="1">
                  <c:v>14272.944246737839</c:v>
                </c:pt>
                <c:pt idx="2">
                  <c:v>16106.879240806642</c:v>
                </c:pt>
                <c:pt idx="3">
                  <c:v>17000.370581257412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CD6-4E0D-83DA-D6E851E57FD2}"/>
            </c:ext>
          </c:extLst>
        </c:ser>
        <c:ser>
          <c:idx val="4"/>
          <c:order val="4"/>
          <c:tx>
            <c:strRef>
              <c:f>'Charts 6 &amp; 7'!$A$8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7'!$B$8:$E$8</c:f>
              <c:numCache>
                <c:formatCode>_("$"* #,##0_);_("$"* \(#,##0\);_("$"* "-"??_);_(@_)</c:formatCode>
                <c:ptCount val="4"/>
                <c:pt idx="0">
                  <c:v>11541.343567567568</c:v>
                </c:pt>
                <c:pt idx="1">
                  <c:v>15608.818378378377</c:v>
                </c:pt>
                <c:pt idx="2">
                  <c:v>17253.561081081079</c:v>
                </c:pt>
                <c:pt idx="3">
                  <c:v>18817.81772972973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CD6-4E0D-83DA-D6E851E57FD2}"/>
            </c:ext>
          </c:extLst>
        </c:ser>
        <c:ser>
          <c:idx val="5"/>
          <c:order val="5"/>
          <c:tx>
            <c:strRef>
              <c:f>'Charts 6 &amp; 7'!$A$9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7'!$B$9:$E$9</c:f>
              <c:numCache>
                <c:formatCode>_("$"* #,##0_);_("$"* \(#,##0\);_("$"* "-"??_);_(@_)</c:formatCode>
                <c:ptCount val="4"/>
                <c:pt idx="0">
                  <c:v>11773.705912108757</c:v>
                </c:pt>
                <c:pt idx="1">
                  <c:v>16336.956876383179</c:v>
                </c:pt>
                <c:pt idx="2">
                  <c:v>19005.165981662976</c:v>
                </c:pt>
                <c:pt idx="3">
                  <c:v>20643.900663926652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CD6-4E0D-83DA-D6E851E57FD2}"/>
            </c:ext>
          </c:extLst>
        </c:ser>
        <c:ser>
          <c:idx val="6"/>
          <c:order val="6"/>
          <c:tx>
            <c:strRef>
              <c:f>'Charts 6 &amp; 7'!$A$10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7'!$B$10:$E$10</c:f>
              <c:numCache>
                <c:formatCode>_("$"* #,##0_);_("$"* \(#,##0\);_("$"* "-"??_);_(@_)</c:formatCode>
                <c:ptCount val="4"/>
                <c:pt idx="0">
                  <c:v>12965.015644444444</c:v>
                </c:pt>
                <c:pt idx="1">
                  <c:v>17311.155022222221</c:v>
                </c:pt>
                <c:pt idx="2">
                  <c:v>21677.713066666667</c:v>
                </c:pt>
                <c:pt idx="3">
                  <c:v>23933.504533333333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CD6-4E0D-83DA-D6E851E57FD2}"/>
            </c:ext>
          </c:extLst>
        </c:ser>
        <c:ser>
          <c:idx val="7"/>
          <c:order val="7"/>
          <c:tx>
            <c:strRef>
              <c:f>'Charts 6 &amp; 7'!$A$11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6 &amp; 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7'!$B$11:$E$11</c:f>
              <c:numCache>
                <c:formatCode>_("$"* #,##0_);_("$"* \(#,##0\);_("$"* "-"??_);_(@_)</c:formatCode>
                <c:ptCount val="4"/>
                <c:pt idx="0">
                  <c:v>14779.257799999999</c:v>
                </c:pt>
                <c:pt idx="1">
                  <c:v>18167.010299999998</c:v>
                </c:pt>
                <c:pt idx="2">
                  <c:v>22476.073199999999</c:v>
                </c:pt>
                <c:pt idx="3">
                  <c:v>25950.949700000001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D6-4E0D-83DA-D6E851E57FD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21039696"/>
        <c:axId val="296056016"/>
      </c:barChart>
      <c:catAx>
        <c:axId val="321039696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 sz="1400" b="0"/>
                </a:pPr>
                <a:r>
                  <a:rPr lang="en-US" sz="1400" b="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5053450706570608"/>
              <c:y val="0.9465366332539465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296056016"/>
        <c:crosses val="autoZero"/>
        <c:auto val="1"/>
        <c:lblAlgn val="ctr"/>
        <c:lblOffset val="100"/>
        <c:noMultiLvlLbl val="0"/>
      </c:catAx>
      <c:valAx>
        <c:axId val="296056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/>
                </a:pPr>
                <a:r>
                  <a:rPr lang="en-US" sz="1400" b="0"/>
                  <a:t>Mean Net Price to Family</a:t>
                </a:r>
              </a:p>
              <a:p>
                <a:pPr>
                  <a:defRPr sz="1400" b="0"/>
                </a:pPr>
                <a:r>
                  <a:rPr lang="en-US" sz="1400" b="0"/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2215586366647055E-2"/>
              <c:y val="0.37566607404644642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32103969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vert="horz"/>
          <a:lstStyle/>
          <a:p>
            <a:pPr>
              <a:defRPr sz="1400" b="1"/>
            </a:pPr>
            <a:endParaRPr lang="en-US"/>
          </a:p>
        </c:txPr>
      </c:legendEntry>
      <c:layout>
        <c:manualLayout>
          <c:xMode val="edge"/>
          <c:yMode val="edge"/>
          <c:x val="0.90103941180170877"/>
          <c:y val="0.25144503803486679"/>
          <c:w val="9.7398140233636368E-2"/>
          <c:h val="0.3914148446531488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3108950322553"/>
          <c:y val="0.22156173710216756"/>
          <c:w val="0.75792216571101967"/>
          <c:h val="0.6530586926571375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1465714083323266E-6"/>
                  <c:y val="-6.54664596941393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2029977455147"/>
                      <c:h val="4.28697059370346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265-4E69-9B66-5E9A7F1333F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6 &amp; 7'!$B$13:$E$13</c:f>
              <c:numCache>
                <c:formatCode>_("$"* #,##0_);_("$"* \(#,##0\);_("$"* "-"??_);_(@_)</c:formatCode>
                <c:ptCount val="4"/>
                <c:pt idx="0">
                  <c:v>4954.5056524507327</c:v>
                </c:pt>
                <c:pt idx="1">
                  <c:v>6332.0032358261724</c:v>
                </c:pt>
                <c:pt idx="2">
                  <c:v>9922.0337457301666</c:v>
                </c:pt>
                <c:pt idx="3">
                  <c:v>12445.462443810005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65-4E69-9B66-5E9A7F1333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555424"/>
        <c:axId val="381558168"/>
      </c:barChart>
      <c:catAx>
        <c:axId val="3815554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8.3685062068112239E-3"/>
              <c:y val="0.374427598047621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8168"/>
        <c:crosses val="autoZero"/>
        <c:auto val="1"/>
        <c:lblAlgn val="ctr"/>
        <c:lblOffset val="100"/>
        <c:noMultiLvlLbl val="0"/>
      </c:catAx>
      <c:valAx>
        <c:axId val="381558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Net Price to Family</a:t>
                </a:r>
              </a:p>
            </c:rich>
          </c:tx>
          <c:layout>
            <c:manualLayout>
              <c:xMode val="edge"/>
              <c:yMode val="edge"/>
              <c:x val="0.47250740113737499"/>
              <c:y val="0.93771806336294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542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85731524938691"/>
          <c:y val="0.16816207756639115"/>
          <c:w val="0.73508604527882293"/>
          <c:h val="0.734530738005575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8 &amp; 9'!$A$4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9'!$B$4:$E$4</c:f>
              <c:numCache>
                <c:formatCode>0.0</c:formatCode>
                <c:ptCount val="4"/>
                <c:pt idx="0">
                  <c:v>38.444123169331625</c:v>
                </c:pt>
                <c:pt idx="1">
                  <c:v>19.179354326392847</c:v>
                </c:pt>
                <c:pt idx="2">
                  <c:v>13.719344472418246</c:v>
                </c:pt>
                <c:pt idx="3">
                  <c:v>8.0827326615641848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8C-41A9-AE58-AD290CD77147}"/>
            </c:ext>
          </c:extLst>
        </c:ser>
        <c:ser>
          <c:idx val="1"/>
          <c:order val="1"/>
          <c:tx>
            <c:strRef>
              <c:f>'Charts 8 &amp; 9'!$A$5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9'!$B$5:$E$5</c:f>
              <c:numCache>
                <c:formatCode>0.0</c:formatCode>
                <c:ptCount val="4"/>
                <c:pt idx="0">
                  <c:v>41.45279184870963</c:v>
                </c:pt>
                <c:pt idx="1">
                  <c:v>21.833922817160474</c:v>
                </c:pt>
                <c:pt idx="2">
                  <c:v>16.786280597307986</c:v>
                </c:pt>
                <c:pt idx="3">
                  <c:v>9.4410265496097079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8C-41A9-AE58-AD290CD77147}"/>
            </c:ext>
          </c:extLst>
        </c:ser>
        <c:ser>
          <c:idx val="2"/>
          <c:order val="2"/>
          <c:tx>
            <c:strRef>
              <c:f>'Charts 8 &amp; 9'!$A$6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9'!$B$6:$E$6</c:f>
              <c:numCache>
                <c:formatCode>0.0</c:formatCode>
                <c:ptCount val="4"/>
                <c:pt idx="0">
                  <c:v>48.058892168302556</c:v>
                </c:pt>
                <c:pt idx="1">
                  <c:v>23.348822857202624</c:v>
                </c:pt>
                <c:pt idx="2">
                  <c:v>16.452247541597419</c:v>
                </c:pt>
                <c:pt idx="3">
                  <c:v>9.5489473408240979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8C-41A9-AE58-AD290CD77147}"/>
            </c:ext>
          </c:extLst>
        </c:ser>
        <c:ser>
          <c:idx val="3"/>
          <c:order val="3"/>
          <c:tx>
            <c:strRef>
              <c:f>'Charts 8 &amp; 9'!$A$7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9'!$B$7:$E$7</c:f>
              <c:numCache>
                <c:formatCode>0.0</c:formatCode>
                <c:ptCount val="4"/>
                <c:pt idx="0">
                  <c:v>40.673398235032437</c:v>
                </c:pt>
                <c:pt idx="1">
                  <c:v>23.041921679123078</c:v>
                </c:pt>
                <c:pt idx="2">
                  <c:v>16.4469253336073</c:v>
                </c:pt>
                <c:pt idx="3">
                  <c:v>9.6106994454363033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B8C-41A9-AE58-AD290CD77147}"/>
            </c:ext>
          </c:extLst>
        </c:ser>
        <c:ser>
          <c:idx val="4"/>
          <c:order val="4"/>
          <c:tx>
            <c:strRef>
              <c:f>'Charts 8 &amp; 9'!$A$8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9'!$B$8:$E$8</c:f>
              <c:numCache>
                <c:formatCode>0.0</c:formatCode>
                <c:ptCount val="4"/>
                <c:pt idx="0">
                  <c:v>45.240163337027383</c:v>
                </c:pt>
                <c:pt idx="1">
                  <c:v>25.339524613854714</c:v>
                </c:pt>
                <c:pt idx="2">
                  <c:v>17.583866659571516</c:v>
                </c:pt>
                <c:pt idx="3">
                  <c:v>10.732443920196864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B8C-41A9-AE58-AD290CD77147}"/>
            </c:ext>
          </c:extLst>
        </c:ser>
        <c:ser>
          <c:idx val="5"/>
          <c:order val="5"/>
          <c:tx>
            <c:strRef>
              <c:f>'Charts 8 &amp; 9'!$A$9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9'!$B$9:$E$9</c:f>
              <c:numCache>
                <c:formatCode>0.0</c:formatCode>
                <c:ptCount val="4"/>
                <c:pt idx="0">
                  <c:v>47.935459512079746</c:v>
                </c:pt>
                <c:pt idx="1">
                  <c:v>26.03058463291319</c:v>
                </c:pt>
                <c:pt idx="2">
                  <c:v>18.570659667824284</c:v>
                </c:pt>
                <c:pt idx="3">
                  <c:v>11.209392819247199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B8C-41A9-AE58-AD290CD77147}"/>
            </c:ext>
          </c:extLst>
        </c:ser>
        <c:ser>
          <c:idx val="6"/>
          <c:order val="6"/>
          <c:tx>
            <c:strRef>
              <c:f>'Charts 8 &amp; 9'!$A$10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9'!$B$10:$E$10</c:f>
              <c:numCache>
                <c:formatCode>0.0</c:formatCode>
                <c:ptCount val="4"/>
                <c:pt idx="0">
                  <c:v>75.29890411958597</c:v>
                </c:pt>
                <c:pt idx="1">
                  <c:v>33.148598548722468</c:v>
                </c:pt>
                <c:pt idx="2">
                  <c:v>23.229958909059082</c:v>
                </c:pt>
                <c:pt idx="3">
                  <c:v>13.232724632747559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B8C-41A9-AE58-AD290CD77147}"/>
            </c:ext>
          </c:extLst>
        </c:ser>
        <c:ser>
          <c:idx val="7"/>
          <c:order val="7"/>
          <c:tx>
            <c:strRef>
              <c:f>'Charts 8 &amp; 9'!$A$11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8 &amp; 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9'!$B$11:$E$11</c:f>
              <c:numCache>
                <c:formatCode>0.0</c:formatCode>
                <c:ptCount val="4"/>
                <c:pt idx="0">
                  <c:v>88.725687460497667</c:v>
                </c:pt>
                <c:pt idx="1">
                  <c:v>36.000451076459044</c:v>
                </c:pt>
                <c:pt idx="2">
                  <c:v>23.19546234910128</c:v>
                </c:pt>
                <c:pt idx="3">
                  <c:v>12.689885990016418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B8C-41A9-AE58-AD290CD771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554248"/>
        <c:axId val="381558952"/>
      </c:barChart>
      <c:catAx>
        <c:axId val="38155424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082357781602599"/>
              <c:y val="0.948391045206659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8952"/>
        <c:crosses val="autoZero"/>
        <c:auto val="1"/>
        <c:lblAlgn val="ctr"/>
        <c:lblOffset val="100"/>
        <c:noMultiLvlLbl val="0"/>
      </c:catAx>
      <c:valAx>
        <c:axId val="381558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Net Price to Family Percent of Parents' Income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(percent)</a:t>
                </a:r>
              </a:p>
            </c:rich>
          </c:tx>
          <c:layout>
            <c:manualLayout>
              <c:xMode val="edge"/>
              <c:yMode val="edge"/>
              <c:x val="1.016208171968648E-2"/>
              <c:y val="0.24552864543742911"/>
            </c:manualLayout>
          </c:layout>
          <c:overlay val="0"/>
          <c:spPr>
            <a:noFill/>
            <a:ln w="25400">
              <a:noFill/>
            </a:ln>
          </c:spPr>
        </c:title>
        <c:numFmt formatCode="#,##0.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424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8511633064444639"/>
          <c:y val="0.23780347947437561"/>
          <c:w val="0.1061029131083695"/>
          <c:h val="0.4462412243259151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18996148255381656"/>
          <c:w val="0.75792216571101967"/>
          <c:h val="0.6669748354563376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2.1465714083323266E-6"/>
                  <c:y val="-6.546645969413932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482029977455147"/>
                      <c:h val="4.28697059370346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3EA-43DC-9C69-B835BA94F9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8 &amp; 9'!$B$13:$E$13</c:f>
              <c:numCache>
                <c:formatCode>0.0</c:formatCode>
                <c:ptCount val="4"/>
                <c:pt idx="0">
                  <c:v>50.281564291166042</c:v>
                </c:pt>
                <c:pt idx="1">
                  <c:v>16.821096750066197</c:v>
                </c:pt>
                <c:pt idx="2">
                  <c:v>9.4761178766830341</c:v>
                </c:pt>
                <c:pt idx="3">
                  <c:v>4.6071533284522328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EA-43DC-9C69-B835BA94F9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555816"/>
        <c:axId val="381556600"/>
      </c:barChart>
      <c:catAx>
        <c:axId val="3815558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Family Income</a:t>
                </a:r>
                <a:r>
                  <a:rPr lang="en-US" sz="1200" baseline="0"/>
                  <a:t> Quartiles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8.3685062068112239E-3"/>
              <c:y val="0.374427598047621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6600"/>
        <c:crosses val="autoZero"/>
        <c:auto val="1"/>
        <c:lblAlgn val="ctr"/>
        <c:lblOffset val="100"/>
        <c:noMultiLvlLbl val="0"/>
      </c:catAx>
      <c:valAx>
        <c:axId val="381556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Net Price to Family Percent of Income</a:t>
                </a:r>
              </a:p>
              <a:p>
                <a:pPr>
                  <a:defRPr sz="1200"/>
                </a:pPr>
                <a:r>
                  <a:rPr lang="en-US" sz="1200"/>
                  <a:t>(Percent)</a:t>
                </a:r>
              </a:p>
            </c:rich>
          </c:tx>
          <c:layout>
            <c:manualLayout>
              <c:xMode val="edge"/>
              <c:yMode val="edge"/>
              <c:x val="0.4075019429528699"/>
              <c:y val="0.924079336609544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581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10 &amp; 11'!$A$4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11'!$B$4:$E$4</c:f>
              <c:numCache>
                <c:formatCode>_("$"* #,##0_);_("$"* \(#,##0\);_("$"* "-"??_);_(@_)</c:formatCode>
                <c:ptCount val="4"/>
                <c:pt idx="0">
                  <c:v>25555.92724608388</c:v>
                </c:pt>
                <c:pt idx="1">
                  <c:v>61707.015068216278</c:v>
                </c:pt>
                <c:pt idx="2">
                  <c:v>91506.117362304198</c:v>
                </c:pt>
                <c:pt idx="3">
                  <c:v>167090.60934815565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C-42C8-B355-ED8147C53E88}"/>
            </c:ext>
          </c:extLst>
        </c:ser>
        <c:ser>
          <c:idx val="1"/>
          <c:order val="1"/>
          <c:tx>
            <c:strRef>
              <c:f>'Charts 10 &amp; 11'!$A$5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11'!$B$5:$E$5</c:f>
              <c:numCache>
                <c:formatCode>_("$"* #,##0_);_("$"* \(#,##0\);_("$"* "-"??_);_(@_)</c:formatCode>
                <c:ptCount val="4"/>
                <c:pt idx="0">
                  <c:v>29949.018292343386</c:v>
                </c:pt>
                <c:pt idx="1">
                  <c:v>66010.741447795823</c:v>
                </c:pt>
                <c:pt idx="2">
                  <c:v>94877.781772621805</c:v>
                </c:pt>
                <c:pt idx="3">
                  <c:v>177158.28846403712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FC-42C8-B355-ED8147C53E88}"/>
            </c:ext>
          </c:extLst>
        </c:ser>
        <c:ser>
          <c:idx val="2"/>
          <c:order val="2"/>
          <c:tx>
            <c:strRef>
              <c:f>'Charts 10 &amp; 11'!$A$6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11'!$B$6:$E$6</c:f>
              <c:numCache>
                <c:formatCode>_("$"* #,##0_);_("$"* \(#,##0\);_("$"* "-"??_);_(@_)</c:formatCode>
                <c:ptCount val="4"/>
                <c:pt idx="0">
                  <c:v>22259.769130998699</c:v>
                </c:pt>
                <c:pt idx="1">
                  <c:v>58427.730479896229</c:v>
                </c:pt>
                <c:pt idx="2">
                  <c:v>93037.859403372218</c:v>
                </c:pt>
                <c:pt idx="3">
                  <c:v>180662.41919584951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FC-42C8-B355-ED8147C53E88}"/>
            </c:ext>
          </c:extLst>
        </c:ser>
        <c:ser>
          <c:idx val="3"/>
          <c:order val="3"/>
          <c:tx>
            <c:strRef>
              <c:f>'Charts 10 &amp; 11'!$A$7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11'!$B$7:$E$7</c:f>
              <c:numCache>
                <c:formatCode>_("$"* #,##0_);_("$"* \(#,##0\);_("$"* "-"??_);_(@_)</c:formatCode>
                <c:ptCount val="4"/>
                <c:pt idx="0">
                  <c:v>27014.069276393828</c:v>
                </c:pt>
                <c:pt idx="1">
                  <c:v>61943.376275207593</c:v>
                </c:pt>
                <c:pt idx="2">
                  <c:v>97932.464056939483</c:v>
                </c:pt>
                <c:pt idx="3">
                  <c:v>176890.04507710558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FC-42C8-B355-ED8147C53E88}"/>
            </c:ext>
          </c:extLst>
        </c:ser>
        <c:ser>
          <c:idx val="4"/>
          <c:order val="4"/>
          <c:tx>
            <c:strRef>
              <c:f>'Charts 10 &amp; 11'!$A$8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11'!$B$8:$E$8</c:f>
              <c:numCache>
                <c:formatCode>_("$"* #,##0_);_("$"* \(#,##0\);_("$"* "-"??_);_(@_)</c:formatCode>
                <c:ptCount val="4"/>
                <c:pt idx="0">
                  <c:v>25511.277405405406</c:v>
                </c:pt>
                <c:pt idx="1">
                  <c:v>61598.70248648648</c:v>
                </c:pt>
                <c:pt idx="2">
                  <c:v>98121.541837837824</c:v>
                </c:pt>
                <c:pt idx="3">
                  <c:v>175335.8123243243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FC-42C8-B355-ED8147C53E88}"/>
            </c:ext>
          </c:extLst>
        </c:ser>
        <c:ser>
          <c:idx val="5"/>
          <c:order val="5"/>
          <c:tx>
            <c:strRef>
              <c:f>'Charts 10 &amp; 11'!$A$9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11'!$B$9:$E$9</c:f>
              <c:numCache>
                <c:formatCode>_("$"* #,##0_);_("$"* \(#,##0\);_("$"* "-"??_);_(@_)</c:formatCode>
                <c:ptCount val="4"/>
                <c:pt idx="0">
                  <c:v>24561.579323427122</c:v>
                </c:pt>
                <c:pt idx="1">
                  <c:v>62760.622194119504</c:v>
                </c:pt>
                <c:pt idx="2">
                  <c:v>102339.74625355675</c:v>
                </c:pt>
                <c:pt idx="3">
                  <c:v>184166.09174834014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FFC-42C8-B355-ED8147C53E88}"/>
            </c:ext>
          </c:extLst>
        </c:ser>
        <c:ser>
          <c:idx val="6"/>
          <c:order val="6"/>
          <c:tx>
            <c:strRef>
              <c:f>'Charts 10 &amp; 11'!$A$10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11'!$B$10:$E$10</c:f>
              <c:numCache>
                <c:formatCode>_("$"* #,##0_);_("$"* \(#,##0\);_("$"* "-"??_);_(@_)</c:formatCode>
                <c:ptCount val="4"/>
                <c:pt idx="0">
                  <c:v>17218.066844444445</c:v>
                </c:pt>
                <c:pt idx="1">
                  <c:v>52222.886577777776</c:v>
                </c:pt>
                <c:pt idx="2">
                  <c:v>93317.913955555545</c:v>
                </c:pt>
                <c:pt idx="3">
                  <c:v>180866.03626666666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FFC-42C8-B355-ED8147C53E88}"/>
            </c:ext>
          </c:extLst>
        </c:ser>
        <c:ser>
          <c:idx val="7"/>
          <c:order val="7"/>
          <c:tx>
            <c:strRef>
              <c:f>'Charts 10 &amp; 11'!$A$11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11'!$B$11:$E$11</c:f>
              <c:numCache>
                <c:formatCode>_("$"* #,##0_);_("$"* \(#,##0\);_("$"* "-"??_);_(@_)</c:formatCode>
                <c:ptCount val="4"/>
                <c:pt idx="0">
                  <c:v>16657.248</c:v>
                </c:pt>
                <c:pt idx="1">
                  <c:v>50463.285199999998</c:v>
                </c:pt>
                <c:pt idx="2">
                  <c:v>96898.578099999999</c:v>
                </c:pt>
                <c:pt idx="3">
                  <c:v>204501.04689999999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FFC-42C8-B355-ED8147C53E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554640"/>
        <c:axId val="381559344"/>
      </c:barChart>
      <c:catAx>
        <c:axId val="3815546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962032881923031"/>
              <c:y val="0.9408804167791414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9344"/>
        <c:crosses val="autoZero"/>
        <c:auto val="1"/>
        <c:lblAlgn val="ctr"/>
        <c:lblOffset val="100"/>
        <c:noMultiLvlLbl val="0"/>
      </c:catAx>
      <c:valAx>
        <c:axId val="3815593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Family Income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6419992219733385E-3"/>
              <c:y val="0.38725806942117874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464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67522699731828"/>
          <c:y val="0.2242098781572503"/>
          <c:w val="9.7743431180325857E-2"/>
          <c:h val="0.40778178350095617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600" b="1"/>
              <a:t>Estimated Baccalaureate Degree Attainment </a:t>
            </a:r>
          </a:p>
          <a:p>
            <a:pPr>
              <a:defRPr sz="1600" b="1"/>
            </a:pPr>
            <a:r>
              <a:rPr lang="en-US" sz="1600" b="1"/>
              <a:t>by Age 24 by Family Income Quartile</a:t>
            </a:r>
          </a:p>
          <a:p>
            <a:pPr>
              <a:defRPr sz="1600" b="1"/>
            </a:pPr>
            <a:r>
              <a:rPr lang="en-US" sz="1600" b="1"/>
              <a:t>1970 to 2017</a:t>
            </a:r>
          </a:p>
        </c:rich>
      </c:tx>
      <c:layout>
        <c:manualLayout>
          <c:xMode val="edge"/>
          <c:yMode val="edge"/>
          <c:x val="0.27772217763331303"/>
          <c:y val="3.05913888423521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2791863289711174E-2"/>
          <c:y val="0.15255769624541612"/>
          <c:w val="0.83002978351110368"/>
          <c:h val="0.7567071350123787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7825059101654845E-2"/>
                  <c:y val="-1.3238770685579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84-481F-90F6-FB5CA10DA9E1}"/>
                </c:ext>
              </c:extLst>
            </c:dLbl>
            <c:dLbl>
              <c:idx val="47"/>
              <c:layout>
                <c:manualLayout>
                  <c:x val="-9.4562647754137114E-3"/>
                  <c:y val="-1.13475177304964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84-481F-90F6-FB5CA10D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1'!$A$2:$A$49</c:f>
              <c:numCache>
                <c:formatCode>General</c:formatCod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numCache>
            </c:numRef>
          </c:cat>
          <c:val>
            <c:numRef>
              <c:f>'[Chance for a Bachelor''s Degree by Age 24 by Family Income Charts 2017.xlsx]Chart 1'!$B$2:$B$49</c:f>
              <c:numCache>
                <c:formatCode>0.0%</c:formatCode>
                <c:ptCount val="48"/>
                <c:pt idx="0">
                  <c:v>6.1845752391997681E-2</c:v>
                </c:pt>
                <c:pt idx="1">
                  <c:v>6.3671624588364423E-2</c:v>
                </c:pt>
                <c:pt idx="2">
                  <c:v>6.2364805369127516E-2</c:v>
                </c:pt>
                <c:pt idx="3">
                  <c:v>6.246191646191647E-2</c:v>
                </c:pt>
                <c:pt idx="4">
                  <c:v>5.8944366952789699E-2</c:v>
                </c:pt>
                <c:pt idx="5">
                  <c:v>7.0954091256691318E-2</c:v>
                </c:pt>
                <c:pt idx="6">
                  <c:v>6.9823899371069184E-2</c:v>
                </c:pt>
                <c:pt idx="7">
                  <c:v>7.2003766879886272E-2</c:v>
                </c:pt>
                <c:pt idx="8">
                  <c:v>6.9450379686758434E-2</c:v>
                </c:pt>
                <c:pt idx="9">
                  <c:v>6.4642543352601153E-2</c:v>
                </c:pt>
                <c:pt idx="10">
                  <c:v>6.487934282584884E-2</c:v>
                </c:pt>
                <c:pt idx="11">
                  <c:v>6.5590241428281598E-2</c:v>
                </c:pt>
                <c:pt idx="12">
                  <c:v>6.3736780258519393E-2</c:v>
                </c:pt>
                <c:pt idx="13">
                  <c:v>6.8695532915360485E-2</c:v>
                </c:pt>
                <c:pt idx="14">
                  <c:v>6.4982664196005763E-2</c:v>
                </c:pt>
                <c:pt idx="15">
                  <c:v>6.6979499052830974E-2</c:v>
                </c:pt>
                <c:pt idx="16">
                  <c:v>5.3771032853768524E-2</c:v>
                </c:pt>
                <c:pt idx="17">
                  <c:v>5.3581369171110574E-2</c:v>
                </c:pt>
                <c:pt idx="18">
                  <c:v>6.0139756319372392E-2</c:v>
                </c:pt>
                <c:pt idx="19">
                  <c:v>8.2064850587482432E-2</c:v>
                </c:pt>
                <c:pt idx="20">
                  <c:v>7.4093350372298791E-2</c:v>
                </c:pt>
                <c:pt idx="21">
                  <c:v>5.6667184968540854E-2</c:v>
                </c:pt>
                <c:pt idx="22">
                  <c:v>5.9040486172391014E-2</c:v>
                </c:pt>
                <c:pt idx="23">
                  <c:v>6.8632561523914212E-2</c:v>
                </c:pt>
                <c:pt idx="24">
                  <c:v>7.2659555082888891E-2</c:v>
                </c:pt>
                <c:pt idx="25">
                  <c:v>6.2148349672156003E-2</c:v>
                </c:pt>
                <c:pt idx="26">
                  <c:v>5.6437467910627252E-2</c:v>
                </c:pt>
                <c:pt idx="27">
                  <c:v>5.8683931816154063E-2</c:v>
                </c:pt>
                <c:pt idx="28">
                  <c:v>7.2366257158085409E-2</c:v>
                </c:pt>
                <c:pt idx="29">
                  <c:v>6.8202894791600188E-2</c:v>
                </c:pt>
                <c:pt idx="30">
                  <c:v>5.5650050580767926E-2</c:v>
                </c:pt>
                <c:pt idx="31">
                  <c:v>5.0549564488335433E-2</c:v>
                </c:pt>
                <c:pt idx="32">
                  <c:v>6.2746700316918078E-2</c:v>
                </c:pt>
                <c:pt idx="33">
                  <c:v>8.8655000842813358E-2</c:v>
                </c:pt>
                <c:pt idx="34">
                  <c:v>8.8245327134628279E-2</c:v>
                </c:pt>
                <c:pt idx="35">
                  <c:v>9.3441112461137149E-2</c:v>
                </c:pt>
                <c:pt idx="36">
                  <c:v>8.3362190362271424E-2</c:v>
                </c:pt>
                <c:pt idx="37">
                  <c:v>7.6705320762865084E-2</c:v>
                </c:pt>
                <c:pt idx="38">
                  <c:v>7.4109318262712734E-2</c:v>
                </c:pt>
                <c:pt idx="39">
                  <c:v>7.5833117304771297E-2</c:v>
                </c:pt>
                <c:pt idx="40">
                  <c:v>8.4513023114489147E-2</c:v>
                </c:pt>
                <c:pt idx="41">
                  <c:v>7.8172140404421497E-2</c:v>
                </c:pt>
                <c:pt idx="42">
                  <c:v>7.5073775464433834E-2</c:v>
                </c:pt>
                <c:pt idx="43">
                  <c:v>8.7966931132195447E-2</c:v>
                </c:pt>
                <c:pt idx="44">
                  <c:v>0.1094723959372801</c:v>
                </c:pt>
                <c:pt idx="45">
                  <c:v>0.11464607808417425</c:v>
                </c:pt>
                <c:pt idx="46">
                  <c:v>0.12700708820636816</c:v>
                </c:pt>
                <c:pt idx="47">
                  <c:v>0.13269160812764397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84-481F-90F6-FB5CA10DA9E1}"/>
            </c:ext>
          </c:extLst>
        </c:ser>
        <c:ser>
          <c:idx val="1"/>
          <c:order val="1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309692671394799E-2"/>
                  <c:y val="-1.3625304136253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84-481F-90F6-FB5CA10DA9E1}"/>
                </c:ext>
              </c:extLst>
            </c:dLbl>
            <c:dLbl>
              <c:idx val="47"/>
              <c:layout>
                <c:manualLayout>
                  <c:x val="0"/>
                  <c:y val="1.70212765957446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84-481F-90F6-FB5CA10D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1'!$A$2:$A$49</c:f>
              <c:numCache>
                <c:formatCode>General</c:formatCod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numCache>
            </c:numRef>
          </c:cat>
          <c:val>
            <c:numRef>
              <c:f>'[Chance for a Bachelor''s Degree by Age 24 by Family Income Charts 2017.xlsx]Chart 1'!$C$2:$C$49</c:f>
              <c:numCache>
                <c:formatCode>0.0%</c:formatCode>
                <c:ptCount val="48"/>
                <c:pt idx="0">
                  <c:v>0.10875946372239749</c:v>
                </c:pt>
                <c:pt idx="1">
                  <c:v>9.918293564714388E-2</c:v>
                </c:pt>
                <c:pt idx="2">
                  <c:v>0.11328566396618528</c:v>
                </c:pt>
                <c:pt idx="3">
                  <c:v>0.10348014311270125</c:v>
                </c:pt>
                <c:pt idx="4">
                  <c:v>9.4985772773797342E-2</c:v>
                </c:pt>
                <c:pt idx="5">
                  <c:v>9.0966172680412363E-2</c:v>
                </c:pt>
                <c:pt idx="6">
                  <c:v>0.10138195060164662</c:v>
                </c:pt>
                <c:pt idx="7">
                  <c:v>9.645968234575443E-2</c:v>
                </c:pt>
                <c:pt idx="8">
                  <c:v>9.3852465960665654E-2</c:v>
                </c:pt>
                <c:pt idx="9">
                  <c:v>9.3118306971294668E-2</c:v>
                </c:pt>
                <c:pt idx="10">
                  <c:v>0.10319701986754966</c:v>
                </c:pt>
                <c:pt idx="11">
                  <c:v>9.7268501687873293E-2</c:v>
                </c:pt>
                <c:pt idx="12">
                  <c:v>0.10000537634408603</c:v>
                </c:pt>
                <c:pt idx="13">
                  <c:v>9.6825882934057791E-2</c:v>
                </c:pt>
                <c:pt idx="14">
                  <c:v>0.11432276716572018</c:v>
                </c:pt>
                <c:pt idx="15">
                  <c:v>0.10878019801980199</c:v>
                </c:pt>
                <c:pt idx="16">
                  <c:v>0.11437690096681472</c:v>
                </c:pt>
                <c:pt idx="17">
                  <c:v>0.12577581336582552</c:v>
                </c:pt>
                <c:pt idx="18">
                  <c:v>0.13121515633367586</c:v>
                </c:pt>
                <c:pt idx="19">
                  <c:v>0.12377105916827051</c:v>
                </c:pt>
                <c:pt idx="20">
                  <c:v>0.130295547432763</c:v>
                </c:pt>
                <c:pt idx="21">
                  <c:v>0.14364011185472433</c:v>
                </c:pt>
                <c:pt idx="22">
                  <c:v>0.14571448765739331</c:v>
                </c:pt>
                <c:pt idx="23">
                  <c:v>0.14917333562730581</c:v>
                </c:pt>
                <c:pt idx="24">
                  <c:v>0.14815979381172878</c:v>
                </c:pt>
                <c:pt idx="25">
                  <c:v>0.16263609603276655</c:v>
                </c:pt>
                <c:pt idx="26">
                  <c:v>0.18023855264529809</c:v>
                </c:pt>
                <c:pt idx="27">
                  <c:v>0.15824243564781579</c:v>
                </c:pt>
                <c:pt idx="28">
                  <c:v>0.15310627881888994</c:v>
                </c:pt>
                <c:pt idx="29">
                  <c:v>0.14895592592015977</c:v>
                </c:pt>
                <c:pt idx="30">
                  <c:v>0.1374892448218914</c:v>
                </c:pt>
                <c:pt idx="31">
                  <c:v>0.13650081998546754</c:v>
                </c:pt>
                <c:pt idx="32">
                  <c:v>0.1323612864406454</c:v>
                </c:pt>
                <c:pt idx="33">
                  <c:v>0.15574711773515501</c:v>
                </c:pt>
                <c:pt idx="34">
                  <c:v>0.15855344634155397</c:v>
                </c:pt>
                <c:pt idx="35">
                  <c:v>0.19686228605989858</c:v>
                </c:pt>
                <c:pt idx="36">
                  <c:v>0.19113168119675328</c:v>
                </c:pt>
                <c:pt idx="37">
                  <c:v>0.19543270020331768</c:v>
                </c:pt>
                <c:pt idx="38">
                  <c:v>0.17995977857750803</c:v>
                </c:pt>
                <c:pt idx="39">
                  <c:v>0.17108318015399343</c:v>
                </c:pt>
                <c:pt idx="40">
                  <c:v>0.16896847789469052</c:v>
                </c:pt>
                <c:pt idx="41">
                  <c:v>0.17613511768761037</c:v>
                </c:pt>
                <c:pt idx="42">
                  <c:v>0.18737519816196668</c:v>
                </c:pt>
                <c:pt idx="43">
                  <c:v>0.19177553774982839</c:v>
                </c:pt>
                <c:pt idx="44">
                  <c:v>0.19391408158830367</c:v>
                </c:pt>
                <c:pt idx="45">
                  <c:v>0.19706265449747493</c:v>
                </c:pt>
                <c:pt idx="46">
                  <c:v>0.20394235758910462</c:v>
                </c:pt>
                <c:pt idx="47">
                  <c:v>0.19500171970265154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84-481F-90F6-FB5CA10DA9E1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373522458628865E-2"/>
                  <c:y val="-1.5571776155717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84-481F-90F6-FB5CA10DA9E1}"/>
                </c:ext>
              </c:extLst>
            </c:dLbl>
            <c:dLbl>
              <c:idx val="47"/>
              <c:layout>
                <c:manualLayout>
                  <c:x val="-9.4562647754137114E-3"/>
                  <c:y val="-1.7021276595744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584-481F-90F6-FB5CA10D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1'!$A$2:$A$49</c:f>
              <c:numCache>
                <c:formatCode>General</c:formatCod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numCache>
            </c:numRef>
          </c:cat>
          <c:val>
            <c:numRef>
              <c:f>'[Chance for a Bachelor''s Degree by Age 24 by Family Income Charts 2017.xlsx]Chart 1'!$D$2:$D$49</c:f>
              <c:numCache>
                <c:formatCode>0.0%</c:formatCode>
                <c:ptCount val="48"/>
                <c:pt idx="0">
                  <c:v>0.14903716216216217</c:v>
                </c:pt>
                <c:pt idx="1">
                  <c:v>0.15026761830269847</c:v>
                </c:pt>
                <c:pt idx="2">
                  <c:v>0.17282955811362793</c:v>
                </c:pt>
                <c:pt idx="3">
                  <c:v>0.20785100875523407</c:v>
                </c:pt>
                <c:pt idx="4">
                  <c:v>0.19645553470919325</c:v>
                </c:pt>
                <c:pt idx="5">
                  <c:v>0.19650511627906975</c:v>
                </c:pt>
                <c:pt idx="6">
                  <c:v>0.17325117213663763</c:v>
                </c:pt>
                <c:pt idx="7">
                  <c:v>0.16895984069034187</c:v>
                </c:pt>
                <c:pt idx="8">
                  <c:v>0.17972205834152735</c:v>
                </c:pt>
                <c:pt idx="9">
                  <c:v>0.18923153123988348</c:v>
                </c:pt>
                <c:pt idx="10">
                  <c:v>0.20972397943755666</c:v>
                </c:pt>
                <c:pt idx="11">
                  <c:v>0.23156345323741009</c:v>
                </c:pt>
                <c:pt idx="12">
                  <c:v>0.22062286193404138</c:v>
                </c:pt>
                <c:pt idx="13">
                  <c:v>0.21579858464888402</c:v>
                </c:pt>
                <c:pt idx="14">
                  <c:v>0.23167661748013618</c:v>
                </c:pt>
                <c:pt idx="15">
                  <c:v>0.23261475363144404</c:v>
                </c:pt>
                <c:pt idx="16">
                  <c:v>0.22360400348128806</c:v>
                </c:pt>
                <c:pt idx="17">
                  <c:v>0.24670057101964632</c:v>
                </c:pt>
                <c:pt idx="18">
                  <c:v>0.27772479894644514</c:v>
                </c:pt>
                <c:pt idx="19">
                  <c:v>0.2570676567629418</c:v>
                </c:pt>
                <c:pt idx="20">
                  <c:v>0.25311749234471403</c:v>
                </c:pt>
                <c:pt idx="21">
                  <c:v>0.25026975980978683</c:v>
                </c:pt>
                <c:pt idx="22">
                  <c:v>0.25578290888353927</c:v>
                </c:pt>
                <c:pt idx="23">
                  <c:v>0.28698592632780279</c:v>
                </c:pt>
                <c:pt idx="24">
                  <c:v>0.2791853515961486</c:v>
                </c:pt>
                <c:pt idx="25">
                  <c:v>0.26550548319931511</c:v>
                </c:pt>
                <c:pt idx="26">
                  <c:v>0.23482001502944644</c:v>
                </c:pt>
                <c:pt idx="27">
                  <c:v>0.24292418944795752</c:v>
                </c:pt>
                <c:pt idx="28">
                  <c:v>0.24800435012318134</c:v>
                </c:pt>
                <c:pt idx="29">
                  <c:v>0.25943543518983625</c:v>
                </c:pt>
                <c:pt idx="30">
                  <c:v>0.25501389627017262</c:v>
                </c:pt>
                <c:pt idx="31">
                  <c:v>0.26531194281323173</c:v>
                </c:pt>
                <c:pt idx="32">
                  <c:v>0.27553564405561842</c:v>
                </c:pt>
                <c:pt idx="33">
                  <c:v>0.28905926883641109</c:v>
                </c:pt>
                <c:pt idx="34">
                  <c:v>0.28735531280205662</c:v>
                </c:pt>
                <c:pt idx="35">
                  <c:v>0.3197498264203833</c:v>
                </c:pt>
                <c:pt idx="36">
                  <c:v>0.31208389190353325</c:v>
                </c:pt>
                <c:pt idx="37">
                  <c:v>0.35986807112645541</c:v>
                </c:pt>
                <c:pt idx="38">
                  <c:v>0.37287228234330549</c:v>
                </c:pt>
                <c:pt idx="39">
                  <c:v>0.37492674982330665</c:v>
                </c:pt>
                <c:pt idx="40">
                  <c:v>0.33436007543889446</c:v>
                </c:pt>
                <c:pt idx="41">
                  <c:v>0.34003451353724762</c:v>
                </c:pt>
                <c:pt idx="42">
                  <c:v>0.34187088363319185</c:v>
                </c:pt>
                <c:pt idx="43">
                  <c:v>0.35560861981664521</c:v>
                </c:pt>
                <c:pt idx="44">
                  <c:v>0.34982906993235058</c:v>
                </c:pt>
                <c:pt idx="45">
                  <c:v>0.38599449466802338</c:v>
                </c:pt>
                <c:pt idx="46">
                  <c:v>0.44195993342995193</c:v>
                </c:pt>
                <c:pt idx="47">
                  <c:v>0.470905270674707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2584-481F-90F6-FB5CA10DA9E1}"/>
            </c:ext>
          </c:extLst>
        </c:ser>
        <c:ser>
          <c:idx val="3"/>
          <c:order val="3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8368794326241134E-2"/>
                  <c:y val="-1.7518248175182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584-481F-90F6-FB5CA10DA9E1}"/>
                </c:ext>
              </c:extLst>
            </c:dLbl>
            <c:dLbl>
              <c:idx val="47"/>
              <c:layout>
                <c:manualLayout>
                  <c:x val="-1.4184397163120567E-2"/>
                  <c:y val="-1.3238770685579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84-481F-90F6-FB5CA10DA9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1'!$A$2:$A$49</c:f>
              <c:numCache>
                <c:formatCode>General</c:formatCode>
                <c:ptCount val="4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  <c:pt idx="40">
                  <c:v>2010</c:v>
                </c:pt>
                <c:pt idx="41">
                  <c:v>2011</c:v>
                </c:pt>
                <c:pt idx="42">
                  <c:v>2012</c:v>
                </c:pt>
                <c:pt idx="43">
                  <c:v>2013</c:v>
                </c:pt>
                <c:pt idx="44">
                  <c:v>2014</c:v>
                </c:pt>
                <c:pt idx="45">
                  <c:v>2015</c:v>
                </c:pt>
                <c:pt idx="46">
                  <c:v>2016</c:v>
                </c:pt>
                <c:pt idx="47">
                  <c:v>2017</c:v>
                </c:pt>
              </c:numCache>
            </c:numRef>
          </c:cat>
          <c:val>
            <c:numRef>
              <c:f>'[Chance for a Bachelor''s Degree by Age 24 by Family Income Charts 2017.xlsx]Chart 1'!$E$2:$E$49</c:f>
              <c:numCache>
                <c:formatCode>0.0%</c:formatCode>
                <c:ptCount val="48"/>
                <c:pt idx="0">
                  <c:v>0.40154796320630748</c:v>
                </c:pt>
                <c:pt idx="1">
                  <c:v>0.39700415125359634</c:v>
                </c:pt>
                <c:pt idx="2">
                  <c:v>0.37179452054794521</c:v>
                </c:pt>
                <c:pt idx="3">
                  <c:v>0.35401840659340655</c:v>
                </c:pt>
                <c:pt idx="4">
                  <c:v>0.36595911949685533</c:v>
                </c:pt>
                <c:pt idx="5">
                  <c:v>0.38431168831168833</c:v>
                </c:pt>
                <c:pt idx="6">
                  <c:v>0.38596898376852501</c:v>
                </c:pt>
                <c:pt idx="7">
                  <c:v>0.37578323923782642</c:v>
                </c:pt>
                <c:pt idx="8">
                  <c:v>0.3329578284547311</c:v>
                </c:pt>
                <c:pt idx="9">
                  <c:v>0.30737054108216433</c:v>
                </c:pt>
                <c:pt idx="10">
                  <c:v>0.33641983240223466</c:v>
                </c:pt>
                <c:pt idx="11">
                  <c:v>0.37472811863913924</c:v>
                </c:pt>
                <c:pt idx="12">
                  <c:v>0.45026820423556713</c:v>
                </c:pt>
                <c:pt idx="13">
                  <c:v>0.47075747517730487</c:v>
                </c:pt>
                <c:pt idx="14">
                  <c:v>0.50048707602339182</c:v>
                </c:pt>
                <c:pt idx="15">
                  <c:v>0.56322391433670438</c:v>
                </c:pt>
                <c:pt idx="16">
                  <c:v>0.56528795325142334</c:v>
                </c:pt>
                <c:pt idx="17">
                  <c:v>0.57907297976891581</c:v>
                </c:pt>
                <c:pt idx="18">
                  <c:v>0.54569474720634858</c:v>
                </c:pt>
                <c:pt idx="19">
                  <c:v>0.55802316041894995</c:v>
                </c:pt>
                <c:pt idx="20">
                  <c:v>0.57203363386564943</c:v>
                </c:pt>
                <c:pt idx="21">
                  <c:v>0.60060792253608386</c:v>
                </c:pt>
                <c:pt idx="22">
                  <c:v>0.58714353632969396</c:v>
                </c:pt>
                <c:pt idx="23">
                  <c:v>0.56989097288802792</c:v>
                </c:pt>
                <c:pt idx="24">
                  <c:v>0.53790830032834291</c:v>
                </c:pt>
                <c:pt idx="25">
                  <c:v>0.55568880663664455</c:v>
                </c:pt>
                <c:pt idx="26">
                  <c:v>0.48130739128893785</c:v>
                </c:pt>
                <c:pt idx="27">
                  <c:v>0.47552113335974389</c:v>
                </c:pt>
                <c:pt idx="28">
                  <c:v>0.42926044757712867</c:v>
                </c:pt>
                <c:pt idx="29">
                  <c:v>0.39864205684440085</c:v>
                </c:pt>
                <c:pt idx="30">
                  <c:v>0.36200735171806636</c:v>
                </c:pt>
                <c:pt idx="31">
                  <c:v>0.36134163993746143</c:v>
                </c:pt>
                <c:pt idx="32">
                  <c:v>0.44864891812340196</c:v>
                </c:pt>
                <c:pt idx="33">
                  <c:v>0.5094136392705273</c:v>
                </c:pt>
                <c:pt idx="34">
                  <c:v>0.54006335024750485</c:v>
                </c:pt>
                <c:pt idx="35">
                  <c:v>0.46169403652172697</c:v>
                </c:pt>
                <c:pt idx="36">
                  <c:v>0.46085315044390013</c:v>
                </c:pt>
                <c:pt idx="37">
                  <c:v>0.47659809621262456</c:v>
                </c:pt>
                <c:pt idx="38">
                  <c:v>0.48829756782373018</c:v>
                </c:pt>
                <c:pt idx="39">
                  <c:v>0.50909288449699142</c:v>
                </c:pt>
                <c:pt idx="40">
                  <c:v>0.46836437150314331</c:v>
                </c:pt>
                <c:pt idx="41">
                  <c:v>0.46861052546572818</c:v>
                </c:pt>
                <c:pt idx="42">
                  <c:v>0.49115419573171637</c:v>
                </c:pt>
                <c:pt idx="43">
                  <c:v>0.53406025328398077</c:v>
                </c:pt>
                <c:pt idx="44">
                  <c:v>0.57331539751927973</c:v>
                </c:pt>
                <c:pt idx="45">
                  <c:v>0.58850407854025633</c:v>
                </c:pt>
                <c:pt idx="46">
                  <c:v>0.60196616741130549</c:v>
                </c:pt>
                <c:pt idx="47">
                  <c:v>0.62464322742645539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584-481F-90F6-FB5CA10DA9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417072"/>
        <c:axId val="383419424"/>
      </c:lineChart>
      <c:catAx>
        <c:axId val="3834170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/>
                  <a:t>Source: Calculated</a:t>
                </a:r>
                <a:r>
                  <a:rPr lang="en-US" sz="1000" baseline="0"/>
                  <a:t> from October Current Population Survey File </a:t>
                </a:r>
              </a:p>
              <a:p>
                <a:pPr algn="l">
                  <a:defRPr/>
                </a:pPr>
                <a:r>
                  <a:rPr lang="en-US" sz="1000" baseline="0"/>
                  <a:t>(Formerly Table 14 in Census Bureau's School Enrollment Report)</a:t>
                </a:r>
                <a:endParaRPr lang="en-US" sz="1000"/>
              </a:p>
            </c:rich>
          </c:tx>
          <c:layout>
            <c:manualLayout>
              <c:xMode val="edge"/>
              <c:yMode val="edge"/>
              <c:x val="1.4774482976861638E-3"/>
              <c:y val="0.9698126712263156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5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9424"/>
        <c:crosses val="autoZero"/>
        <c:auto val="1"/>
        <c:lblAlgn val="ctr"/>
        <c:lblOffset val="100"/>
        <c:tickLblSkip val="5"/>
        <c:noMultiLvlLbl val="0"/>
      </c:catAx>
      <c:valAx>
        <c:axId val="383419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 i="0" baseline="0">
                    <a:effectLst/>
                  </a:rPr>
                  <a:t>Bachelor's Degree Attainment Rate</a:t>
                </a:r>
                <a:endParaRPr lang="en-US" sz="1400" b="1">
                  <a:effectLst/>
                </a:endParaRPr>
              </a:p>
              <a:p>
                <a:pPr>
                  <a:defRPr sz="1400" b="1"/>
                </a:pPr>
                <a:r>
                  <a:rPr lang="en-US" sz="1400" b="1" i="0" baseline="0">
                    <a:effectLst/>
                  </a:rPr>
                  <a:t>(moving 3-year average)</a:t>
                </a:r>
                <a:endParaRPr lang="en-US" sz="1400" b="1">
                  <a:effectLst/>
                </a:endParaRPr>
              </a:p>
            </c:rich>
          </c:tx>
          <c:layout>
            <c:manualLayout>
              <c:xMode val="edge"/>
              <c:yMode val="edge"/>
              <c:x val="9.3015917353888331E-4"/>
              <c:y val="0.342431451387725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707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32082187926081"/>
          <c:y val="0.22222284108857973"/>
          <c:w val="0.75792216571101967"/>
          <c:h val="0.65871794717078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'Charts 10 &amp; 11'!$B$2:$E$2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10 &amp; 11'!$B$13:$E$13</c:f>
              <c:numCache>
                <c:formatCode>_("$"* #,##0_);_("$"* \(#,##0\);_("$"* "-"??_);_(@_)</c:formatCode>
                <c:ptCount val="4"/>
                <c:pt idx="0">
                  <c:v>-8898.6792460838806</c:v>
                </c:pt>
                <c:pt idx="1">
                  <c:v>-11243.72986821628</c:v>
                </c:pt>
                <c:pt idx="2">
                  <c:v>5392.4607376958011</c:v>
                </c:pt>
                <c:pt idx="3">
                  <c:v>37410.437551844341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F-4485-8283-0AF9488B220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560520"/>
        <c:axId val="381556992"/>
      </c:barChart>
      <c:catAx>
        <c:axId val="3815605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Family Income</a:t>
                </a:r>
                <a:r>
                  <a:rPr lang="en-US" sz="1200" baseline="0"/>
                  <a:t> Quartiles</a:t>
                </a:r>
                <a:endParaRPr lang="en-US" sz="1200"/>
              </a:p>
            </c:rich>
          </c:tx>
          <c:layout>
            <c:manualLayout>
              <c:xMode val="edge"/>
              <c:yMode val="edge"/>
              <c:x val="9.8464363706823859E-3"/>
              <c:y val="0.425515024450636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6992"/>
        <c:crosses val="autoZero"/>
        <c:auto val="1"/>
        <c:lblAlgn val="ctr"/>
        <c:lblOffset val="100"/>
        <c:noMultiLvlLbl val="0"/>
      </c:catAx>
      <c:valAx>
        <c:axId val="3815569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Family Income</a:t>
                </a:r>
              </a:p>
            </c:rich>
          </c:tx>
          <c:layout>
            <c:manualLayout>
              <c:xMode val="edge"/>
              <c:yMode val="edge"/>
              <c:x val="0.48925845949920022"/>
              <c:y val="0.944482117933957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6052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20061760048588967"/>
          <c:w val="0.72413909222837813"/>
          <c:h val="0.71242723585171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12 &amp; 13'!$A$4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13'!$B$4:$E$4</c:f>
              <c:numCache>
                <c:formatCode>_("$"* #,##0_);_("$"* \(#,##0\);_("$"* "-"??_);_(@_)</c:formatCode>
                <c:ptCount val="4"/>
                <c:pt idx="0">
                  <c:v>4979.1184941889842</c:v>
                </c:pt>
                <c:pt idx="1">
                  <c:v>10819.950833754421</c:v>
                </c:pt>
                <c:pt idx="2">
                  <c:v>19020.134431531074</c:v>
                </c:pt>
                <c:pt idx="3">
                  <c:v>35686.131995957556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60-4014-B9F9-8EB774F53E2F}"/>
            </c:ext>
          </c:extLst>
        </c:ser>
        <c:ser>
          <c:idx val="1"/>
          <c:order val="1"/>
          <c:tx>
            <c:strRef>
              <c:f>'Charts 12 &amp; 13'!$A$5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13'!$B$5:$E$5</c:f>
              <c:numCache>
                <c:formatCode>_("$"* #,##0_);_("$"* \(#,##0\);_("$"* "-"??_);_(@_)</c:formatCode>
                <c:ptCount val="4"/>
                <c:pt idx="0">
                  <c:v>4516.6323897911825</c:v>
                </c:pt>
                <c:pt idx="1">
                  <c:v>8992.9886589327143</c:v>
                </c:pt>
                <c:pt idx="2">
                  <c:v>13754.737976798144</c:v>
                </c:pt>
                <c:pt idx="3">
                  <c:v>36908.554830626454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60-4014-B9F9-8EB774F53E2F}"/>
            </c:ext>
          </c:extLst>
        </c:ser>
        <c:ser>
          <c:idx val="2"/>
          <c:order val="2"/>
          <c:tx>
            <c:strRef>
              <c:f>'Charts 12 &amp; 13'!$A$6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13'!$B$6:$E$6</c:f>
              <c:numCache>
                <c:formatCode>_("$"* #,##0_);_("$"* \(#,##0\);_("$"* "-"??_);_(@_)</c:formatCode>
                <c:ptCount val="4"/>
                <c:pt idx="0">
                  <c:v>1850.8809338521398</c:v>
                </c:pt>
                <c:pt idx="1">
                  <c:v>6126.9750972762631</c:v>
                </c:pt>
                <c:pt idx="2">
                  <c:v>13805.212710765238</c:v>
                </c:pt>
                <c:pt idx="3">
                  <c:v>32091.714656290525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60-4014-B9F9-8EB774F53E2F}"/>
            </c:ext>
          </c:extLst>
        </c:ser>
        <c:ser>
          <c:idx val="3"/>
          <c:order val="3"/>
          <c:tx>
            <c:strRef>
              <c:f>'Charts 12 &amp; 13'!$A$7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13'!$B$7:$E$7</c:f>
              <c:numCache>
                <c:formatCode>_("$"* #,##0_);_("$"* \(#,##0\);_("$"* "-"??_);_(@_)</c:formatCode>
                <c:ptCount val="4"/>
                <c:pt idx="0">
                  <c:v>2036.9758007117437</c:v>
                </c:pt>
                <c:pt idx="1">
                  <c:v>7425.3126927639378</c:v>
                </c:pt>
                <c:pt idx="2">
                  <c:v>16002.074970344009</c:v>
                </c:pt>
                <c:pt idx="3">
                  <c:v>35010.495373665479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60-4014-B9F9-8EB774F53E2F}"/>
            </c:ext>
          </c:extLst>
        </c:ser>
        <c:ser>
          <c:idx val="4"/>
          <c:order val="4"/>
          <c:tx>
            <c:strRef>
              <c:f>'Charts 12 &amp; 13'!$A$8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13'!$B$8:$E$8</c:f>
              <c:numCache>
                <c:formatCode>_("$"* #,##0_);_("$"* \(#,##0\);_("$"* "-"??_);_(@_)</c:formatCode>
                <c:ptCount val="4"/>
                <c:pt idx="0">
                  <c:v>1505.9297297297296</c:v>
                </c:pt>
                <c:pt idx="1">
                  <c:v>7228.7174054054049</c:v>
                </c:pt>
                <c:pt idx="2">
                  <c:v>15620.025297297296</c:v>
                </c:pt>
                <c:pt idx="3">
                  <c:v>37369.089081081082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60-4014-B9F9-8EB774F53E2F}"/>
            </c:ext>
          </c:extLst>
        </c:ser>
        <c:ser>
          <c:idx val="5"/>
          <c:order val="5"/>
          <c:tx>
            <c:strRef>
              <c:f>'Charts 12 &amp; 13'!$A$9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13'!$B$9:$E$9</c:f>
              <c:numCache>
                <c:formatCode>_("$"* #,##0_);_("$"* \(#,##0\);_("$"* "-"??_);_(@_)</c:formatCode>
                <c:ptCount val="4"/>
                <c:pt idx="0">
                  <c:v>1512.2570344609546</c:v>
                </c:pt>
                <c:pt idx="1">
                  <c:v>8096.3571293076184</c:v>
                </c:pt>
                <c:pt idx="2">
                  <c:v>18294.455453683211</c:v>
                </c:pt>
                <c:pt idx="3">
                  <c:v>39977.550995889971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60-4014-B9F9-8EB774F53E2F}"/>
            </c:ext>
          </c:extLst>
        </c:ser>
        <c:ser>
          <c:idx val="6"/>
          <c:order val="6"/>
          <c:tx>
            <c:strRef>
              <c:f>'Charts 12 &amp; 13'!$A$10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13'!$B$10:$E$10</c:f>
              <c:numCache>
                <c:formatCode>_("$"* #,##0_);_("$"* \(#,##0\);_("$"* "-"??_);_(@_)</c:formatCode>
                <c:ptCount val="4"/>
                <c:pt idx="0">
                  <c:v>437.27359999999999</c:v>
                </c:pt>
                <c:pt idx="1">
                  <c:v>4974.0919111111107</c:v>
                </c:pt>
                <c:pt idx="2">
                  <c:v>14815.051555555554</c:v>
                </c:pt>
                <c:pt idx="3">
                  <c:v>34507.860800000002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60-4014-B9F9-8EB774F53E2F}"/>
            </c:ext>
          </c:extLst>
        </c:ser>
        <c:ser>
          <c:idx val="7"/>
          <c:order val="7"/>
          <c:tx>
            <c:strRef>
              <c:f>'Charts 12 &amp; 13'!$A$11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12 &amp; 13'!$B$2:$E$2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13'!$B$11:$E$11</c:f>
              <c:numCache>
                <c:formatCode>_("$"* #,##0_);_("$"* \(#,##0\);_("$"* "-"??_);_(@_)</c:formatCode>
                <c:ptCount val="4"/>
                <c:pt idx="0">
                  <c:v>307.5437</c:v>
                </c:pt>
                <c:pt idx="1">
                  <c:v>4283.875</c:v>
                </c:pt>
                <c:pt idx="2">
                  <c:v>16266.343800000001</c:v>
                </c:pt>
                <c:pt idx="3">
                  <c:v>45476.210899999998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60-4014-B9F9-8EB774F53E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556208"/>
        <c:axId val="381560912"/>
      </c:barChart>
      <c:catAx>
        <c:axId val="3815562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dirty="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3905873895421277"/>
              <c:y val="0.9598914408168021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60912"/>
        <c:crosses val="autoZero"/>
        <c:auto val="1"/>
        <c:lblAlgn val="ctr"/>
        <c:lblOffset val="100"/>
        <c:noMultiLvlLbl val="0"/>
      </c:catAx>
      <c:valAx>
        <c:axId val="38156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Exprected Family Contributions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6420683976576004E-3"/>
              <c:y val="0.32635770358898142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620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66172521689042"/>
          <c:y val="0.25570039887860252"/>
          <c:w val="9.8582593923798867E-2"/>
          <c:h val="0.4253607771689265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780373703266929"/>
          <c:y val="0.21829913787290312"/>
          <c:w val="0.75792216571101967"/>
          <c:h val="0.6748808458885172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5.894702739307815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F96-41F1-A2F6-7EE66A5882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12 &amp; 13'!$B$13:$E$13</c:f>
              <c:numCache>
                <c:formatCode>_("$"* #,##0_);_("$"* \(#,##0\);_("$"* "-"??_);_(@_)</c:formatCode>
                <c:ptCount val="4"/>
                <c:pt idx="0">
                  <c:v>-4671.574794188984</c:v>
                </c:pt>
                <c:pt idx="1">
                  <c:v>-6536.0758337544212</c:v>
                </c:pt>
                <c:pt idx="2">
                  <c:v>-2753.7906315310738</c:v>
                </c:pt>
                <c:pt idx="3">
                  <c:v>9790.0789040424424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96-41F1-A2F6-7EE66A5882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557776"/>
        <c:axId val="381798936"/>
      </c:barChart>
      <c:catAx>
        <c:axId val="3815577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8.3685062068112239E-3"/>
              <c:y val="0.3744275980476217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8936"/>
        <c:crosses val="autoZero"/>
        <c:auto val="1"/>
        <c:lblAlgn val="ctr"/>
        <c:lblOffset val="100"/>
        <c:noMultiLvlLbl val="0"/>
      </c:catAx>
      <c:valAx>
        <c:axId val="381798936"/>
        <c:scaling>
          <c:orientation val="minMax"/>
          <c:min val="-1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Expected</a:t>
                </a:r>
                <a:r>
                  <a:rPr lang="en-US" sz="1400" baseline="0"/>
                  <a:t> Family Contributions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41511819517198323"/>
              <c:y val="0.951070586220073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55777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14 &amp; 15'!$A$4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15'!$B$4:$E$4</c:f>
              <c:numCache>
                <c:formatCode>_("$"* #,##0_);_("$"* \(#,##0\);_("$"* "-"??_);_(@_)</c:formatCode>
                <c:ptCount val="4"/>
                <c:pt idx="0">
                  <c:v>13049.638756947952</c:v>
                </c:pt>
                <c:pt idx="1">
                  <c:v>12887.81405760485</c:v>
                </c:pt>
                <c:pt idx="2">
                  <c:v>13209.159838302172</c:v>
                </c:pt>
                <c:pt idx="3">
                  <c:v>13994.211419909045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23-4302-AFB5-8CBA42CDC922}"/>
            </c:ext>
          </c:extLst>
        </c:ser>
        <c:ser>
          <c:idx val="1"/>
          <c:order val="1"/>
          <c:tx>
            <c:strRef>
              <c:f>'Charts 14 &amp; 15'!$A$5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15'!$B$5:$E$5</c:f>
              <c:numCache>
                <c:formatCode>_("$"* #,##0_);_("$"* \(#,##0\);_("$"* "-"??_);_(@_)</c:formatCode>
                <c:ptCount val="4"/>
                <c:pt idx="0">
                  <c:v>15963.955350348027</c:v>
                </c:pt>
                <c:pt idx="1">
                  <c:v>16074.20631090487</c:v>
                </c:pt>
                <c:pt idx="2">
                  <c:v>16741.15656612529</c:v>
                </c:pt>
                <c:pt idx="3">
                  <c:v>17447.956566125289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23-4302-AFB5-8CBA42CDC922}"/>
            </c:ext>
          </c:extLst>
        </c:ser>
        <c:ser>
          <c:idx val="2"/>
          <c:order val="2"/>
          <c:tx>
            <c:strRef>
              <c:f>'Charts 14 &amp; 15'!$A$6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15'!$B$6:$E$6</c:f>
              <c:numCache>
                <c:formatCode>_("$"* #,##0_);_("$"* \(#,##0\);_("$"* "-"??_);_(@_)</c:formatCode>
                <c:ptCount val="4"/>
                <c:pt idx="0">
                  <c:v>15579.852140077817</c:v>
                </c:pt>
                <c:pt idx="1">
                  <c:v>15825.07782101167</c:v>
                </c:pt>
                <c:pt idx="2">
                  <c:v>16367.171725032422</c:v>
                </c:pt>
                <c:pt idx="3">
                  <c:v>17955.561867704277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23-4302-AFB5-8CBA42CDC922}"/>
            </c:ext>
          </c:extLst>
        </c:ser>
        <c:ser>
          <c:idx val="3"/>
          <c:order val="3"/>
          <c:tx>
            <c:strRef>
              <c:f>'Charts 14 &amp; 15'!$A$7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15'!$B$7:$E$7</c:f>
              <c:numCache>
                <c:formatCode>_("$"* #,##0_);_("$"* \(#,##0\);_("$"* "-"??_);_(@_)</c:formatCode>
                <c:ptCount val="4"/>
                <c:pt idx="0">
                  <c:v>16405.641281138789</c:v>
                </c:pt>
                <c:pt idx="1">
                  <c:v>16901.295610913403</c:v>
                </c:pt>
                <c:pt idx="2">
                  <c:v>17760.411150652431</c:v>
                </c:pt>
                <c:pt idx="3">
                  <c:v>18469.027758007116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823-4302-AFB5-8CBA42CDC922}"/>
            </c:ext>
          </c:extLst>
        </c:ser>
        <c:ser>
          <c:idx val="4"/>
          <c:order val="4"/>
          <c:tx>
            <c:strRef>
              <c:f>'Charts 14 &amp; 15'!$A$8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15'!$B$8:$E$8</c:f>
              <c:numCache>
                <c:formatCode>_("$"* #,##0_);_("$"* \(#,##0\);_("$"* "-"??_);_(@_)</c:formatCode>
                <c:ptCount val="4"/>
                <c:pt idx="0">
                  <c:v>18470.021189189189</c:v>
                </c:pt>
                <c:pt idx="1">
                  <c:v>18721.540108108107</c:v>
                </c:pt>
                <c:pt idx="2">
                  <c:v>19302.516972972971</c:v>
                </c:pt>
                <c:pt idx="3">
                  <c:v>20621.74962162162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823-4302-AFB5-8CBA42CDC922}"/>
            </c:ext>
          </c:extLst>
        </c:ser>
        <c:ser>
          <c:idx val="5"/>
          <c:order val="5"/>
          <c:tx>
            <c:strRef>
              <c:f>'Charts 14 &amp; 15'!$A$9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15'!$B$9:$E$9</c:f>
              <c:numCache>
                <c:formatCode>_("$"* #,##0_);_("$"* \(#,##0\);_("$"* "-"??_);_(@_)</c:formatCode>
                <c:ptCount val="4"/>
                <c:pt idx="0">
                  <c:v>20009.054378754347</c:v>
                </c:pt>
                <c:pt idx="1">
                  <c:v>20486.250521656653</c:v>
                </c:pt>
                <c:pt idx="2">
                  <c:v>21420.084603224786</c:v>
                </c:pt>
                <c:pt idx="3">
                  <c:v>22646.984824533669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823-4302-AFB5-8CBA42CDC922}"/>
            </c:ext>
          </c:extLst>
        </c:ser>
        <c:ser>
          <c:idx val="6"/>
          <c:order val="6"/>
          <c:tx>
            <c:strRef>
              <c:f>'Charts 14 &amp; 15'!$A$10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15'!$B$10:$E$10</c:f>
              <c:numCache>
                <c:formatCode>_("$"* #,##0_);_("$"* \(#,##0\);_("$"* "-"??_);_(@_)</c:formatCode>
                <c:ptCount val="4"/>
                <c:pt idx="0">
                  <c:v>22980.738133333332</c:v>
                </c:pt>
                <c:pt idx="1">
                  <c:v>23755.18151111111</c:v>
                </c:pt>
                <c:pt idx="2">
                  <c:v>24581.561599999997</c:v>
                </c:pt>
                <c:pt idx="3">
                  <c:v>26505.31413333333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823-4302-AFB5-8CBA42CDC922}"/>
            </c:ext>
          </c:extLst>
        </c:ser>
        <c:ser>
          <c:idx val="7"/>
          <c:order val="7"/>
          <c:tx>
            <c:strRef>
              <c:f>'Charts 14 &amp; 15'!$A$11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14 &amp; 15'!$B$2:$E$2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15'!$B$11:$E$11</c:f>
              <c:numCache>
                <c:formatCode>_("$"* #,##0_);_("$"* \(#,##0\);_("$"* "-"??_);_(@_)</c:formatCode>
                <c:ptCount val="4"/>
                <c:pt idx="0">
                  <c:v>25890.4961</c:v>
                </c:pt>
                <c:pt idx="1">
                  <c:v>26096.968799999999</c:v>
                </c:pt>
                <c:pt idx="2">
                  <c:v>26675.416000000001</c:v>
                </c:pt>
                <c:pt idx="3">
                  <c:v>29610.3262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823-4302-AFB5-8CBA42CDC9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799328"/>
        <c:axId val="381798152"/>
      </c:barChart>
      <c:catAx>
        <c:axId val="3817993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642331781749262"/>
              <c:y val="0.9409429605058798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8152"/>
        <c:crosses val="autoZero"/>
        <c:auto val="1"/>
        <c:lblAlgn val="ctr"/>
        <c:lblOffset val="100"/>
        <c:noMultiLvlLbl val="0"/>
      </c:catAx>
      <c:valAx>
        <c:axId val="381798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Cost of Attendance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220338613450068E-2"/>
              <c:y val="0.36800917835040925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932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530919322802671"/>
          <c:y val="0.22242736828732937"/>
          <c:w val="9.7888581627440921E-2"/>
          <c:h val="0.4158703220611941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9528952429"/>
          <c:y val="0.22332277944093845"/>
          <c:w val="0.75792216571101967"/>
          <c:h val="0.6574231233034134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14 &amp; 15'!$B$13:$E$13</c:f>
              <c:numCache>
                <c:formatCode>_("$"* #,##0_);_("$"* \(#,##0\);_("$"* "-"??_);_(@_)</c:formatCode>
                <c:ptCount val="4"/>
                <c:pt idx="0">
                  <c:v>12840.857343052048</c:v>
                </c:pt>
                <c:pt idx="1">
                  <c:v>13209.154742395149</c:v>
                </c:pt>
                <c:pt idx="2">
                  <c:v>13466.256161697829</c:v>
                </c:pt>
                <c:pt idx="3">
                  <c:v>15616.114780090955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53-44B4-AF41-1468E538CE2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799720"/>
        <c:axId val="381800112"/>
      </c:barChart>
      <c:catAx>
        <c:axId val="38179972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3.1378749653628996E-2"/>
              <c:y val="0.4119214510440729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800112"/>
        <c:crosses val="autoZero"/>
        <c:auto val="1"/>
        <c:lblAlgn val="ctr"/>
        <c:lblOffset val="100"/>
        <c:noMultiLvlLbl val="0"/>
      </c:catAx>
      <c:valAx>
        <c:axId val="381800112"/>
        <c:scaling>
          <c:orientation val="minMax"/>
          <c:max val="20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Cost of Attendance</a:t>
                </a:r>
              </a:p>
            </c:rich>
          </c:tx>
          <c:layout>
            <c:manualLayout>
              <c:xMode val="edge"/>
              <c:yMode val="edge"/>
              <c:x val="0.46863013963889544"/>
              <c:y val="0.9421151862627128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9720"/>
        <c:crosses val="autoZero"/>
        <c:crossBetween val="between"/>
        <c:majorUnit val="5000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7637517624346544"/>
          <c:w val="0.72413909222837813"/>
          <c:h val="0.71242723585171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16 &amp; 17'!$A$4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17'!$B$4:$E$4</c:f>
              <c:numCache>
                <c:formatCode>_("$"* #,##0_);_("$"* \(#,##0\);_("$"* "-"??_);_(@_)</c:formatCode>
                <c:ptCount val="4"/>
                <c:pt idx="0">
                  <c:v>8070.5202627589688</c:v>
                </c:pt>
                <c:pt idx="1">
                  <c:v>2067.8632238504297</c:v>
                </c:pt>
                <c:pt idx="2">
                  <c:v>-5810.9745932289034</c:v>
                </c:pt>
                <c:pt idx="3">
                  <c:v>-21691.920576048509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AD-4F5E-8BEA-4F8BA4AB60A5}"/>
            </c:ext>
          </c:extLst>
        </c:ser>
        <c:ser>
          <c:idx val="1"/>
          <c:order val="1"/>
          <c:tx>
            <c:strRef>
              <c:f>'Charts 16 &amp; 17'!$A$5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17'!$B$5:$E$5</c:f>
              <c:numCache>
                <c:formatCode>_("$"* #,##0_);_("$"* \(#,##0\);_("$"* "-"??_);_(@_)</c:formatCode>
                <c:ptCount val="4"/>
                <c:pt idx="0">
                  <c:v>11447.322960556845</c:v>
                </c:pt>
                <c:pt idx="1">
                  <c:v>7081.2176519721579</c:v>
                </c:pt>
                <c:pt idx="2">
                  <c:v>2986.418589327146</c:v>
                </c:pt>
                <c:pt idx="3">
                  <c:v>-19460.598264501157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AD-4F5E-8BEA-4F8BA4AB60A5}"/>
            </c:ext>
          </c:extLst>
        </c:ser>
        <c:ser>
          <c:idx val="2"/>
          <c:order val="2"/>
          <c:tx>
            <c:strRef>
              <c:f>'Charts 16 &amp; 17'!$A$6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17'!$B$6:$E$6</c:f>
              <c:numCache>
                <c:formatCode>_("$"* #,##0_);_("$"* \(#,##0\);_("$"* "-"??_);_(@_)</c:formatCode>
                <c:ptCount val="4"/>
                <c:pt idx="0">
                  <c:v>13728.971206225679</c:v>
                </c:pt>
                <c:pt idx="1">
                  <c:v>9698.1027237354065</c:v>
                </c:pt>
                <c:pt idx="2">
                  <c:v>2561.959014267185</c:v>
                </c:pt>
                <c:pt idx="3">
                  <c:v>-14136.152788586249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AD-4F5E-8BEA-4F8BA4AB60A5}"/>
            </c:ext>
          </c:extLst>
        </c:ser>
        <c:ser>
          <c:idx val="3"/>
          <c:order val="3"/>
          <c:tx>
            <c:strRef>
              <c:f>'Charts 16 &amp; 17'!$A$7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17'!$B$7:$E$7</c:f>
              <c:numCache>
                <c:formatCode>_("$"* #,##0_);_("$"* \(#,##0\);_("$"* "-"??_);_(@_)</c:formatCode>
                <c:ptCount val="4"/>
                <c:pt idx="0">
                  <c:v>14368.665480427046</c:v>
                </c:pt>
                <c:pt idx="1">
                  <c:v>9475.9829181494661</c:v>
                </c:pt>
                <c:pt idx="2">
                  <c:v>1758.3361803084222</c:v>
                </c:pt>
                <c:pt idx="3">
                  <c:v>-16541.467615658363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AD-4F5E-8BEA-4F8BA4AB60A5}"/>
            </c:ext>
          </c:extLst>
        </c:ser>
        <c:ser>
          <c:idx val="4"/>
          <c:order val="4"/>
          <c:tx>
            <c:strRef>
              <c:f>'Charts 16 &amp; 17'!$A$8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17'!$B$8:$E$8</c:f>
              <c:numCache>
                <c:formatCode>_("$"* #,##0_);_("$"* \(#,##0\);_("$"* "-"??_);_(@_)</c:formatCode>
                <c:ptCount val="4"/>
                <c:pt idx="0">
                  <c:v>16964.091459459461</c:v>
                </c:pt>
                <c:pt idx="1">
                  <c:v>11492.822702702702</c:v>
                </c:pt>
                <c:pt idx="2">
                  <c:v>3682.4916756756757</c:v>
                </c:pt>
                <c:pt idx="3">
                  <c:v>-16747.339459459457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AD-4F5E-8BEA-4F8BA4AB60A5}"/>
            </c:ext>
          </c:extLst>
        </c:ser>
        <c:ser>
          <c:idx val="5"/>
          <c:order val="5"/>
          <c:tx>
            <c:strRef>
              <c:f>'Charts 16 &amp; 17'!$A$9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17'!$B$9:$E$9</c:f>
              <c:numCache>
                <c:formatCode>_("$"* #,##0_);_("$"* \(#,##0\);_("$"* "-"??_);_(@_)</c:formatCode>
                <c:ptCount val="4"/>
                <c:pt idx="0">
                  <c:v>18496.797344293391</c:v>
                </c:pt>
                <c:pt idx="1">
                  <c:v>12389.893392349035</c:v>
                </c:pt>
                <c:pt idx="2">
                  <c:v>3125.6291495415744</c:v>
                </c:pt>
                <c:pt idx="3">
                  <c:v>-17330.566171356306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AD-4F5E-8BEA-4F8BA4AB60A5}"/>
            </c:ext>
          </c:extLst>
        </c:ser>
        <c:ser>
          <c:idx val="6"/>
          <c:order val="6"/>
          <c:tx>
            <c:strRef>
              <c:f>'Charts 16 &amp; 17'!$A$10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17'!$B$10:$E$10</c:f>
              <c:numCache>
                <c:formatCode>_("$"* #,##0_);_("$"* \(#,##0\);_("$"* "-"??_);_(@_)</c:formatCode>
                <c:ptCount val="4"/>
                <c:pt idx="0">
                  <c:v>22543.464533333332</c:v>
                </c:pt>
                <c:pt idx="1">
                  <c:v>18781.089599999996</c:v>
                </c:pt>
                <c:pt idx="2">
                  <c:v>9766.5100444444433</c:v>
                </c:pt>
                <c:pt idx="3">
                  <c:v>-8002.5466666666662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AD-4F5E-8BEA-4F8BA4AB60A5}"/>
            </c:ext>
          </c:extLst>
        </c:ser>
        <c:ser>
          <c:idx val="7"/>
          <c:order val="7"/>
          <c:tx>
            <c:strRef>
              <c:f>'Charts 16 &amp; 17'!$A$11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16 &amp; 17'!$B$2:$E$2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17'!$B$11:$E$11</c:f>
              <c:numCache>
                <c:formatCode>_("$"* #,##0_);_("$"* \(#,##0\);_("$"* "-"??_);_(@_)</c:formatCode>
                <c:ptCount val="4"/>
                <c:pt idx="0">
                  <c:v>25582.952400000002</c:v>
                </c:pt>
                <c:pt idx="1">
                  <c:v>21813.093799999999</c:v>
                </c:pt>
                <c:pt idx="2">
                  <c:v>10409.072200000001</c:v>
                </c:pt>
                <c:pt idx="3">
                  <c:v>-15865.884699999999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BAD-4F5E-8BEA-4F8BA4AB60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1800504"/>
        <c:axId val="381797368"/>
      </c:barChart>
      <c:catAx>
        <c:axId val="3818005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023521173363933"/>
              <c:y val="0.9349079358792468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7368"/>
        <c:crosses val="autoZero"/>
        <c:auto val="1"/>
        <c:lblAlgn val="ctr"/>
        <c:lblOffset val="100"/>
        <c:noMultiLvlLbl val="0"/>
      </c:catAx>
      <c:valAx>
        <c:axId val="381797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Financial Need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4446612655898118E-2"/>
              <c:y val="0.40248846200856203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80050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636009338076306"/>
          <c:y val="0.2455383596635223"/>
          <c:w val="9.8983700528956012E-2"/>
          <c:h val="0.41951935736907492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22159619464245714"/>
          <c:w val="0.75792216571101967"/>
          <c:h val="0.6471526088200028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16 &amp; 17'!$B$13:$E$13</c:f>
              <c:numCache>
                <c:formatCode>_("$"* #,##0_);_("$"* \(#,##0\);_("$"* "-"??_);_(@_)</c:formatCode>
                <c:ptCount val="4"/>
                <c:pt idx="0">
                  <c:v>17512.432137241034</c:v>
                </c:pt>
                <c:pt idx="1">
                  <c:v>19745.23057614957</c:v>
                </c:pt>
                <c:pt idx="2">
                  <c:v>16220.046793228903</c:v>
                </c:pt>
                <c:pt idx="3">
                  <c:v>5826.0358760485105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89-4440-B6FE-B7F8E8947F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1796192"/>
        <c:axId val="381801288"/>
      </c:barChart>
      <c:catAx>
        <c:axId val="3817961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2.9713526444603951E-2"/>
              <c:y val="0.417739371452532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801288"/>
        <c:crosses val="autoZero"/>
        <c:auto val="1"/>
        <c:lblAlgn val="ctr"/>
        <c:lblOffset val="100"/>
        <c:noMultiLvlLbl val="0"/>
      </c:catAx>
      <c:valAx>
        <c:axId val="381801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Financial Need</a:t>
                </a:r>
              </a:p>
            </c:rich>
          </c:tx>
          <c:layout>
            <c:manualLayout>
              <c:xMode val="edge"/>
              <c:yMode val="edge"/>
              <c:x val="0.45121862938273855"/>
              <c:y val="0.924196372446966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179619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18 &amp; 19'!$A$4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19'!$B$4:$E$4</c:f>
              <c:numCache>
                <c:formatCode>_("$"* #,##0_);_("$"* \(#,##0\);_("$"* "-"??_);_(@_)</c:formatCode>
                <c:ptCount val="4"/>
                <c:pt idx="0">
                  <c:v>3224.8866093986862</c:v>
                </c:pt>
                <c:pt idx="1">
                  <c:v>1052.8069934310256</c:v>
                </c:pt>
                <c:pt idx="2">
                  <c:v>655.12038403233953</c:v>
                </c:pt>
                <c:pt idx="3">
                  <c:v>488.72416371905001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E-4942-A6D2-9005B4ED1F24}"/>
            </c:ext>
          </c:extLst>
        </c:ser>
        <c:ser>
          <c:idx val="1"/>
          <c:order val="1"/>
          <c:tx>
            <c:strRef>
              <c:f>'Charts 18 &amp; 19'!$A$5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19'!$B$5:$E$5</c:f>
              <c:numCache>
                <c:formatCode>_("$"* #,##0_);_("$"* \(#,##0\);_("$"* "-"??_);_(@_)</c:formatCode>
                <c:ptCount val="4"/>
                <c:pt idx="0">
                  <c:v>3549.2511368909513</c:v>
                </c:pt>
                <c:pt idx="1">
                  <c:v>1661.4719721577726</c:v>
                </c:pt>
                <c:pt idx="2">
                  <c:v>814.70589327146172</c:v>
                </c:pt>
                <c:pt idx="3">
                  <c:v>722.395517401392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E-4942-A6D2-9005B4ED1F24}"/>
            </c:ext>
          </c:extLst>
        </c:ser>
        <c:ser>
          <c:idx val="2"/>
          <c:order val="2"/>
          <c:tx>
            <c:strRef>
              <c:f>'Charts 18 &amp; 19'!$A$6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19'!$B$6:$E$6</c:f>
              <c:numCache>
                <c:formatCode>_("$"* #,##0_);_("$"* \(#,##0\);_("$"* "-"??_);_(@_)</c:formatCode>
                <c:ptCount val="4"/>
                <c:pt idx="0">
                  <c:v>4882.0536964980538</c:v>
                </c:pt>
                <c:pt idx="1">
                  <c:v>2182.8905317769127</c:v>
                </c:pt>
                <c:pt idx="2">
                  <c:v>1060.3527885862513</c:v>
                </c:pt>
                <c:pt idx="3">
                  <c:v>704.20259403372222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E-4942-A6D2-9005B4ED1F24}"/>
            </c:ext>
          </c:extLst>
        </c:ser>
        <c:ser>
          <c:idx val="3"/>
          <c:order val="3"/>
          <c:tx>
            <c:strRef>
              <c:f>'Charts 18 &amp; 19'!$A$7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19'!$B$7:$E$7</c:f>
              <c:numCache>
                <c:formatCode>_("$"* #,##0_);_("$"* \(#,##0\);_("$"* "-"??_);_(@_)</c:formatCode>
                <c:ptCount val="4"/>
                <c:pt idx="0">
                  <c:v>5418.1013048635823</c:v>
                </c:pt>
                <c:pt idx="1">
                  <c:v>2628.3513641755635</c:v>
                </c:pt>
                <c:pt idx="2">
                  <c:v>1653.5319098457887</c:v>
                </c:pt>
                <c:pt idx="3">
                  <c:v>1468.6571767497035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BE-4942-A6D2-9005B4ED1F24}"/>
            </c:ext>
          </c:extLst>
        </c:ser>
        <c:ser>
          <c:idx val="4"/>
          <c:order val="4"/>
          <c:tx>
            <c:strRef>
              <c:f>'Charts 18 &amp; 19'!$A$8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19'!$B$8:$E$8</c:f>
              <c:numCache>
                <c:formatCode>_("$"* #,##0_);_("$"* \(#,##0\);_("$"* "-"??_);_(@_)</c:formatCode>
                <c:ptCount val="4"/>
                <c:pt idx="0">
                  <c:v>6928.6776216216222</c:v>
                </c:pt>
                <c:pt idx="1">
                  <c:v>3112.7217297297293</c:v>
                </c:pt>
                <c:pt idx="2">
                  <c:v>2048.955891891892</c:v>
                </c:pt>
                <c:pt idx="3">
                  <c:v>1803.9318918918918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1BE-4942-A6D2-9005B4ED1F24}"/>
            </c:ext>
          </c:extLst>
        </c:ser>
        <c:ser>
          <c:idx val="5"/>
          <c:order val="5"/>
          <c:tx>
            <c:strRef>
              <c:f>'Charts 18 &amp; 19'!$A$9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19'!$B$9:$E$9</c:f>
              <c:numCache>
                <c:formatCode>_("$"* #,##0_);_("$"* \(#,##0\);_("$"* "-"??_);_(@_)</c:formatCode>
                <c:ptCount val="4"/>
                <c:pt idx="0">
                  <c:v>8235.3484666455897</c:v>
                </c:pt>
                <c:pt idx="1">
                  <c:v>4149.2936452734739</c:v>
                </c:pt>
                <c:pt idx="2">
                  <c:v>2414.9186215618083</c:v>
                </c:pt>
                <c:pt idx="3">
                  <c:v>2003.0841606070185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1BE-4942-A6D2-9005B4ED1F24}"/>
            </c:ext>
          </c:extLst>
        </c:ser>
        <c:ser>
          <c:idx val="6"/>
          <c:order val="6"/>
          <c:tx>
            <c:strRef>
              <c:f>'Charts 18 &amp; 19'!$A$10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19'!$B$10:$E$10</c:f>
              <c:numCache>
                <c:formatCode>_("$"* #,##0_);_("$"* \(#,##0\);_("$"* "-"??_);_(@_)</c:formatCode>
                <c:ptCount val="4"/>
                <c:pt idx="0">
                  <c:v>10015.722488888889</c:v>
                </c:pt>
                <c:pt idx="1">
                  <c:v>6444.0264888888887</c:v>
                </c:pt>
                <c:pt idx="2">
                  <c:v>2903.8485333333329</c:v>
                </c:pt>
                <c:pt idx="3">
                  <c:v>2571.8095999999996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1BE-4942-A6D2-9005B4ED1F24}"/>
            </c:ext>
          </c:extLst>
        </c:ser>
        <c:ser>
          <c:idx val="7"/>
          <c:order val="7"/>
          <c:tx>
            <c:strRef>
              <c:f>'Charts 18 &amp; 19'!$A$11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18 &amp; 19'!$B$2:$E$2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19'!$B$11:$E$11</c:f>
              <c:numCache>
                <c:formatCode>_("$"* #,##0_);_("$"* \(#,##0\);_("$"* "-"??_);_(@_)</c:formatCode>
                <c:ptCount val="4"/>
                <c:pt idx="0">
                  <c:v>11111.238300000001</c:v>
                </c:pt>
                <c:pt idx="1">
                  <c:v>7929.9584999999997</c:v>
                </c:pt>
                <c:pt idx="2">
                  <c:v>4199.3428000000004</c:v>
                </c:pt>
                <c:pt idx="3">
                  <c:v>3659.3764999999999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1BE-4942-A6D2-9005B4ED1F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3356480"/>
        <c:axId val="383348640"/>
      </c:barChart>
      <c:catAx>
        <c:axId val="383356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397604322750472"/>
              <c:y val="0.936872836868350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348640"/>
        <c:crosses val="autoZero"/>
        <c:auto val="1"/>
        <c:lblAlgn val="ctr"/>
        <c:lblOffset val="100"/>
        <c:noMultiLvlLbl val="0"/>
      </c:catAx>
      <c:valAx>
        <c:axId val="3833486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Grant Amount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9.8374396107208852E-3"/>
              <c:y val="0.37497984816111563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356480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293515265860324"/>
          <c:y val="0.2199946468051793"/>
          <c:w val="9.7907562066157292E-2"/>
          <c:h val="0.40772995143445506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21385691085428105"/>
          <c:w val="0.75792216571101967"/>
          <c:h val="0.6957711046384990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18 &amp; 19'!$B$13:$E$13</c:f>
              <c:numCache>
                <c:formatCode>_("$"* #,##0_);_("$"* \(#,##0\);_("$"* "-"??_);_(@_)</c:formatCode>
                <c:ptCount val="4"/>
                <c:pt idx="0">
                  <c:v>7886.3516906013147</c:v>
                </c:pt>
                <c:pt idx="1">
                  <c:v>6877.1515065689746</c:v>
                </c:pt>
                <c:pt idx="2">
                  <c:v>3544.2224159676607</c:v>
                </c:pt>
                <c:pt idx="3">
                  <c:v>3170.6523362809498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67-4C09-B535-6891DD5109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8000728"/>
        <c:axId val="467996416"/>
      </c:barChart>
      <c:catAx>
        <c:axId val="4680007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2.5037912146311465E-2"/>
              <c:y val="0.413948153938366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996416"/>
        <c:crosses val="autoZero"/>
        <c:auto val="1"/>
        <c:lblAlgn val="ctr"/>
        <c:lblOffset val="100"/>
        <c:noMultiLvlLbl val="0"/>
      </c:catAx>
      <c:valAx>
        <c:axId val="467996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Grant Amount</a:t>
                </a:r>
              </a:p>
            </c:rich>
          </c:tx>
          <c:layout>
            <c:manualLayout>
              <c:xMode val="edge"/>
              <c:yMode val="edge"/>
              <c:x val="0.48888175301209391"/>
              <c:y val="0.95554720548803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800072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20 &amp; 21'!$A$4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21'!$B$4:$E$4</c:f>
              <c:numCache>
                <c:formatCode>_("$"* #,##0_);_("$"* \(#,##0\);_("$"* "-"??_);_(@_)</c:formatCode>
                <c:ptCount val="4"/>
                <c:pt idx="0">
                  <c:v>1676.3017382516423</c:v>
                </c:pt>
                <c:pt idx="1">
                  <c:v>1047.9140373926225</c:v>
                </c:pt>
                <c:pt idx="2">
                  <c:v>526.52849924204145</c:v>
                </c:pt>
                <c:pt idx="3">
                  <c:v>311.95273370389083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A9-4B64-9DA9-8B06D9114888}"/>
            </c:ext>
          </c:extLst>
        </c:ser>
        <c:ser>
          <c:idx val="1"/>
          <c:order val="1"/>
          <c:tx>
            <c:strRef>
              <c:f>'Charts 20 &amp; 21'!$A$5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21'!$B$5:$E$5</c:f>
              <c:numCache>
                <c:formatCode>_("$"* #,##0_);_("$"* \(#,##0\);_("$"* "-"??_);_(@_)</c:formatCode>
                <c:ptCount val="4"/>
                <c:pt idx="0">
                  <c:v>2259.1361484918789</c:v>
                </c:pt>
                <c:pt idx="1">
                  <c:v>1908.36</c:v>
                </c:pt>
                <c:pt idx="2">
                  <c:v>661.01379118329464</c:v>
                </c:pt>
                <c:pt idx="3">
                  <c:v>566.60433410672852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A9-4B64-9DA9-8B06D9114888}"/>
            </c:ext>
          </c:extLst>
        </c:ser>
        <c:ser>
          <c:idx val="2"/>
          <c:order val="2"/>
          <c:tx>
            <c:strRef>
              <c:f>'Charts 20 &amp; 21'!$A$6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21'!$B$6:$E$6</c:f>
              <c:numCache>
                <c:formatCode>_("$"* #,##0_);_("$"* \(#,##0\);_("$"* "-"??_);_(@_)</c:formatCode>
                <c:ptCount val="4"/>
                <c:pt idx="0">
                  <c:v>2927.5821011673142</c:v>
                </c:pt>
                <c:pt idx="1">
                  <c:v>3226.5893644617377</c:v>
                </c:pt>
                <c:pt idx="2">
                  <c:v>2262.7989623865105</c:v>
                </c:pt>
                <c:pt idx="3">
                  <c:v>1214.6692607003888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A9-4B64-9DA9-8B06D9114888}"/>
            </c:ext>
          </c:extLst>
        </c:ser>
        <c:ser>
          <c:idx val="3"/>
          <c:order val="3"/>
          <c:tx>
            <c:strRef>
              <c:f>'Charts 20 &amp; 21'!$A$7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21'!$B$7:$E$7</c:f>
              <c:numCache>
                <c:formatCode>_("$"* #,##0_);_("$"* \(#,##0\);_("$"* "-"??_);_(@_)</c:formatCode>
                <c:ptCount val="4"/>
                <c:pt idx="0">
                  <c:v>3107.9357058125738</c:v>
                </c:pt>
                <c:pt idx="1">
                  <c:v>3038.4854092526689</c:v>
                </c:pt>
                <c:pt idx="2">
                  <c:v>2913.5587188612099</c:v>
                </c:pt>
                <c:pt idx="3">
                  <c:v>1802.9129300118623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A9-4B64-9DA9-8B06D9114888}"/>
            </c:ext>
          </c:extLst>
        </c:ser>
        <c:ser>
          <c:idx val="4"/>
          <c:order val="4"/>
          <c:tx>
            <c:strRef>
              <c:f>'Charts 20 &amp; 21'!$A$8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21'!$B$8:$E$8</c:f>
              <c:numCache>
                <c:formatCode>_("$"* #,##0_);_("$"* \(#,##0\);_("$"* "-"??_);_(@_)</c:formatCode>
                <c:ptCount val="4"/>
                <c:pt idx="0">
                  <c:v>3365.8962162162161</c:v>
                </c:pt>
                <c:pt idx="1">
                  <c:v>3609.6467027027029</c:v>
                </c:pt>
                <c:pt idx="2">
                  <c:v>3168.3742702702702</c:v>
                </c:pt>
                <c:pt idx="3">
                  <c:v>2359.1837837837838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3A9-4B64-9DA9-8B06D9114888}"/>
            </c:ext>
          </c:extLst>
        </c:ser>
        <c:ser>
          <c:idx val="5"/>
          <c:order val="5"/>
          <c:tx>
            <c:strRef>
              <c:f>'Charts 20 &amp; 21'!$A$9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21'!$B$9:$E$9</c:f>
              <c:numCache>
                <c:formatCode>_("$"* #,##0_);_("$"* \(#,##0\);_("$"* "-"??_);_(@_)</c:formatCode>
                <c:ptCount val="4"/>
                <c:pt idx="0">
                  <c:v>4194.6557698387605</c:v>
                </c:pt>
                <c:pt idx="1">
                  <c:v>4718.7782484982608</c:v>
                </c:pt>
                <c:pt idx="2">
                  <c:v>4022.9277268416058</c:v>
                </c:pt>
                <c:pt idx="3">
                  <c:v>2966.4147960796709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3A9-4B64-9DA9-8B06D9114888}"/>
            </c:ext>
          </c:extLst>
        </c:ser>
        <c:ser>
          <c:idx val="6"/>
          <c:order val="6"/>
          <c:tx>
            <c:strRef>
              <c:f>'Charts 20 &amp; 21'!$A$10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21'!$B$10:$E$10</c:f>
              <c:numCache>
                <c:formatCode>_("$"* #,##0_);_("$"* \(#,##0\);_("$"* "-"??_);_(@_)</c:formatCode>
                <c:ptCount val="4"/>
                <c:pt idx="0">
                  <c:v>4266.2447999999995</c:v>
                </c:pt>
                <c:pt idx="1">
                  <c:v>4809.6954666666661</c:v>
                </c:pt>
                <c:pt idx="2">
                  <c:v>4549.278933333333</c:v>
                </c:pt>
                <c:pt idx="3">
                  <c:v>3582.5859555555553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3A9-4B64-9DA9-8B06D9114888}"/>
            </c:ext>
          </c:extLst>
        </c:ser>
        <c:ser>
          <c:idx val="7"/>
          <c:order val="7"/>
          <c:tx>
            <c:strRef>
              <c:f>'Charts 20 &amp; 21'!$A$11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20 &amp; 21'!$B$2:$E$2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21'!$B$11:$E$11</c:f>
              <c:numCache>
                <c:formatCode>_("$"* #,##0_);_("$"* \(#,##0\);_("$"* "-"??_);_(@_)</c:formatCode>
                <c:ptCount val="4"/>
                <c:pt idx="0">
                  <c:v>3899.9175</c:v>
                </c:pt>
                <c:pt idx="1">
                  <c:v>4902.0054</c:v>
                </c:pt>
                <c:pt idx="2">
                  <c:v>4648.2362999999996</c:v>
                </c:pt>
                <c:pt idx="3">
                  <c:v>3875.5302999999999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3A9-4B64-9DA9-8B06D91148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3571528"/>
        <c:axId val="383571920"/>
      </c:barChart>
      <c:catAx>
        <c:axId val="38357152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dirty="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982990610403945"/>
              <c:y val="0.9349078875459622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571920"/>
        <c:crosses val="autoZero"/>
        <c:auto val="1"/>
        <c:lblAlgn val="ctr"/>
        <c:lblOffset val="100"/>
        <c:noMultiLvlLbl val="0"/>
      </c:catAx>
      <c:valAx>
        <c:axId val="38357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Loan Amount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8.6666670354139351E-3"/>
              <c:y val="0.39079001837409727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57152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17643800832965"/>
          <c:y val="0.22188379346663828"/>
          <c:w val="9.7907562066157292E-2"/>
          <c:h val="0.4116294073097528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Median Family Income for Families with Children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en-US" sz="1600" b="1" i="0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1947 to 2017</a:t>
            </a:r>
          </a:p>
        </c:rich>
      </c:tx>
      <c:layout>
        <c:manualLayout>
          <c:xMode val="edge"/>
          <c:yMode val="edge"/>
          <c:x val="0.27436509722763541"/>
          <c:y val="1.086670273374005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3855086700372929"/>
          <c:y val="0.12754849297622925"/>
          <c:w val="0.84142822059795286"/>
          <c:h val="0.79970564662064392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'[Chance for a Bachelor''s Degree by Age 24 by Family Income Charts 2017.xlsx]Chart 2'!$A$3:$A$73</c:f>
              <c:numCache>
                <c:formatCode>General</c:formatCode>
                <c:ptCount val="71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</c:numCache>
            </c:numRef>
          </c:cat>
          <c:val>
            <c:numRef>
              <c:f>'[Chance for a Bachelor''s Degree by Age 24 by Family Income Charts 2017.xlsx]Chart 2'!$B$3:$B$73</c:f>
              <c:numCache>
                <c:formatCode>"$"#,##0</c:formatCode>
                <c:ptCount val="71"/>
                <c:pt idx="0">
                  <c:v>29178</c:v>
                </c:pt>
                <c:pt idx="1">
                  <c:v>28408</c:v>
                </c:pt>
                <c:pt idx="2">
                  <c:v>28041</c:v>
                </c:pt>
                <c:pt idx="3">
                  <c:v>29584</c:v>
                </c:pt>
                <c:pt idx="4">
                  <c:v>30640</c:v>
                </c:pt>
                <c:pt idx="5">
                  <c:v>31557</c:v>
                </c:pt>
                <c:pt idx="6">
                  <c:v>34182</c:v>
                </c:pt>
                <c:pt idx="7">
                  <c:v>33281</c:v>
                </c:pt>
                <c:pt idx="8">
                  <c:v>35442</c:v>
                </c:pt>
                <c:pt idx="9">
                  <c:v>37759</c:v>
                </c:pt>
                <c:pt idx="10">
                  <c:v>37981</c:v>
                </c:pt>
                <c:pt idx="11">
                  <c:v>37864</c:v>
                </c:pt>
                <c:pt idx="12">
                  <c:v>39991</c:v>
                </c:pt>
                <c:pt idx="13">
                  <c:v>40821</c:v>
                </c:pt>
                <c:pt idx="14">
                  <c:v>41242</c:v>
                </c:pt>
                <c:pt idx="15">
                  <c:v>42409</c:v>
                </c:pt>
                <c:pt idx="16">
                  <c:v>43889</c:v>
                </c:pt>
                <c:pt idx="17">
                  <c:v>45516</c:v>
                </c:pt>
                <c:pt idx="18">
                  <c:v>47476</c:v>
                </c:pt>
                <c:pt idx="19">
                  <c:v>49983</c:v>
                </c:pt>
                <c:pt idx="20">
                  <c:v>51048</c:v>
                </c:pt>
                <c:pt idx="21">
                  <c:v>53450</c:v>
                </c:pt>
                <c:pt idx="22">
                  <c:v>55916</c:v>
                </c:pt>
                <c:pt idx="23">
                  <c:v>55743</c:v>
                </c:pt>
                <c:pt idx="24">
                  <c:v>55665</c:v>
                </c:pt>
                <c:pt idx="25">
                  <c:v>58412</c:v>
                </c:pt>
                <c:pt idx="26">
                  <c:v>59595</c:v>
                </c:pt>
                <c:pt idx="27">
                  <c:v>58003</c:v>
                </c:pt>
                <c:pt idx="28">
                  <c:v>56991</c:v>
                </c:pt>
                <c:pt idx="29">
                  <c:v>58758</c:v>
                </c:pt>
                <c:pt idx="30">
                  <c:v>59153</c:v>
                </c:pt>
                <c:pt idx="31">
                  <c:v>60997</c:v>
                </c:pt>
                <c:pt idx="32">
                  <c:v>61863</c:v>
                </c:pt>
                <c:pt idx="33">
                  <c:v>59711</c:v>
                </c:pt>
                <c:pt idx="34">
                  <c:v>58103</c:v>
                </c:pt>
                <c:pt idx="35">
                  <c:v>57351</c:v>
                </c:pt>
                <c:pt idx="36">
                  <c:v>57694</c:v>
                </c:pt>
                <c:pt idx="37">
                  <c:v>59565</c:v>
                </c:pt>
                <c:pt idx="38">
                  <c:v>60424</c:v>
                </c:pt>
                <c:pt idx="39">
                  <c:v>63074</c:v>
                </c:pt>
                <c:pt idx="40">
                  <c:v>64106</c:v>
                </c:pt>
                <c:pt idx="41">
                  <c:v>64311</c:v>
                </c:pt>
                <c:pt idx="42">
                  <c:v>65487</c:v>
                </c:pt>
                <c:pt idx="43">
                  <c:v>64489</c:v>
                </c:pt>
                <c:pt idx="44">
                  <c:v>63257</c:v>
                </c:pt>
                <c:pt idx="45">
                  <c:v>62811</c:v>
                </c:pt>
                <c:pt idx="46">
                  <c:v>61913</c:v>
                </c:pt>
                <c:pt idx="47">
                  <c:v>63638</c:v>
                </c:pt>
                <c:pt idx="48">
                  <c:v>65071</c:v>
                </c:pt>
                <c:pt idx="49">
                  <c:v>66019</c:v>
                </c:pt>
                <c:pt idx="50">
                  <c:v>68087</c:v>
                </c:pt>
                <c:pt idx="51">
                  <c:v>70447</c:v>
                </c:pt>
                <c:pt idx="52">
                  <c:v>72069</c:v>
                </c:pt>
                <c:pt idx="53">
                  <c:v>72417</c:v>
                </c:pt>
                <c:pt idx="54">
                  <c:v>71349</c:v>
                </c:pt>
                <c:pt idx="55">
                  <c:v>70615</c:v>
                </c:pt>
                <c:pt idx="56">
                  <c:v>70383</c:v>
                </c:pt>
                <c:pt idx="57">
                  <c:v>70328</c:v>
                </c:pt>
                <c:pt idx="58">
                  <c:v>70708</c:v>
                </c:pt>
                <c:pt idx="59">
                  <c:v>71185</c:v>
                </c:pt>
                <c:pt idx="60">
                  <c:v>72716</c:v>
                </c:pt>
                <c:pt idx="61">
                  <c:v>70215</c:v>
                </c:pt>
                <c:pt idx="62">
                  <c:v>68819</c:v>
                </c:pt>
                <c:pt idx="63">
                  <c:v>67869</c:v>
                </c:pt>
                <c:pt idx="64">
                  <c:v>66601</c:v>
                </c:pt>
                <c:pt idx="65">
                  <c:v>66575</c:v>
                </c:pt>
                <c:pt idx="66">
                  <c:v>67262</c:v>
                </c:pt>
                <c:pt idx="67">
                  <c:v>69062</c:v>
                </c:pt>
                <c:pt idx="68">
                  <c:v>73149</c:v>
                </c:pt>
                <c:pt idx="69">
                  <c:v>74271</c:v>
                </c:pt>
                <c:pt idx="70">
                  <c:v>75938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EE-427A-AAC4-94F849A2C87F}"/>
            </c:ext>
          </c:extLst>
        </c:ser>
        <c:ser>
          <c:idx val="1"/>
          <c:order val="1"/>
          <c:spPr>
            <a:ln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'[Chance for a Bachelor''s Degree by Age 24 by Family Income Charts 2017.xlsx]Chart 2'!$A$3:$A$73</c:f>
              <c:numCache>
                <c:formatCode>General</c:formatCode>
                <c:ptCount val="71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  <c:pt idx="68">
                  <c:v>2015</c:v>
                </c:pt>
                <c:pt idx="69">
                  <c:v>2016</c:v>
                </c:pt>
                <c:pt idx="70">
                  <c:v>2017</c:v>
                </c:pt>
              </c:numCache>
            </c:numRef>
          </c:cat>
          <c:val>
            <c:numRef>
              <c:f>'[Chance for a Bachelor''s Degree by Age 24 by Family Income Charts 2017.xlsx]Chart 2'!$C$3:$C$73</c:f>
              <c:numCache>
                <c:formatCode>General</c:formatCode>
                <c:ptCount val="71"/>
                <c:pt idx="40" formatCode="_(&quot;$&quot;* #,##0_);_(&quot;$&quot;* \(#,##0\);_(&quot;$&quot;* &quot;-&quot;??_);_(@_)">
                  <c:v>70179.724770642206</c:v>
                </c:pt>
                <c:pt idx="41" formatCode="_(&quot;$&quot;* #,##0_);_(&quot;$&quot;* \(#,##0\);_(&quot;$&quot;* &quot;-&quot;??_);_(@_)">
                  <c:v>73512.545655783077</c:v>
                </c:pt>
                <c:pt idx="42" formatCode="_(&quot;$&quot;* #,##0_);_(&quot;$&quot;* \(#,##0\);_(&quot;$&quot;* &quot;-&quot;??_);_(@_)">
                  <c:v>70885.010604453884</c:v>
                </c:pt>
                <c:pt idx="43" formatCode="_(&quot;$&quot;* #,##0_);_(&quot;$&quot;* \(#,##0\);_(&quot;$&quot;* &quot;-&quot;??_);_(@_)">
                  <c:v>70248.155634158655</c:v>
                </c:pt>
                <c:pt idx="44" formatCode="_(&quot;$&quot;* #,##0_);_(&quot;$&quot;* \(#,##0\);_(&quot;$&quot;* &quot;-&quot;??_);_(@_)">
                  <c:v>70323.715260848374</c:v>
                </c:pt>
                <c:pt idx="45" formatCode="_(&quot;$&quot;* #,##0_);_(&quot;$&quot;* \(#,##0\);_(&quot;$&quot;* &quot;-&quot;??_);_(@_)">
                  <c:v>70279.933396764987</c:v>
                </c:pt>
                <c:pt idx="46" formatCode="_(&quot;$&quot;* #,##0_);_(&quot;$&quot;* \(#,##0\);_(&quot;$&quot;* &quot;-&quot;??_);_(@_)">
                  <c:v>68990.366589327154</c:v>
                </c:pt>
                <c:pt idx="47" formatCode="_(&quot;$&quot;* #,##0_);_(&quot;$&quot;* \(#,##0\);_(&quot;$&quot;* &quot;-&quot;??_);_(@_)">
                  <c:v>73358.481818181826</c:v>
                </c:pt>
                <c:pt idx="48" formatCode="_(&quot;$&quot;* #,##0_);_(&quot;$&quot;* \(#,##0\);_(&quot;$&quot;* &quot;-&quot;??_);_(@_)">
                  <c:v>75342.126054150009</c:v>
                </c:pt>
                <c:pt idx="49" formatCode="_(&quot;$&quot;* #,##0_);_(&quot;$&quot;* \(#,##0\);_(&quot;$&quot;* &quot;-&quot;??_);_(@_)">
                  <c:v>75994.167747514046</c:v>
                </c:pt>
                <c:pt idx="50" formatCode="_(&quot;$&quot;* #,##0_);_(&quot;$&quot;* \(#,##0\);_(&quot;$&quot;* &quot;-&quot;??_);_(@_)">
                  <c:v>78677.528565382992</c:v>
                </c:pt>
                <c:pt idx="51" formatCode="_(&quot;$&quot;* #,##0_);_(&quot;$&quot;* \(#,##0\);_(&quot;$&quot;* &quot;-&quot;??_);_(@_)">
                  <c:v>81647.799582463471</c:v>
                </c:pt>
                <c:pt idx="52" formatCode="_(&quot;$&quot;* #,##0_);_(&quot;$&quot;* \(#,##0\);_(&quot;$&quot;* &quot;-&quot;??_);_(@_)">
                  <c:v>84161.999182338506</c:v>
                </c:pt>
                <c:pt idx="53" formatCode="_(&quot;$&quot;* #,##0_);_(&quot;$&quot;* \(#,##0\);_(&quot;$&quot;* &quot;-&quot;??_);_(@_)">
                  <c:v>85068.386714116248</c:v>
                </c:pt>
                <c:pt idx="54" formatCode="_(&quot;$&quot;* #,##0_);_(&quot;$&quot;* \(#,##0\);_(&quot;$&quot;* &quot;-&quot;??_);_(@_)">
                  <c:v>90291.637831603221</c:v>
                </c:pt>
                <c:pt idx="55" formatCode="_(&quot;$&quot;* #,##0_);_(&quot;$&quot;* \(#,##0\);_(&quot;$&quot;* &quot;-&quot;??_);_(@_)">
                  <c:v>83684.500378501136</c:v>
                </c:pt>
                <c:pt idx="56" formatCode="_(&quot;$&quot;* #,##0_);_(&quot;$&quot;* \(#,##0\);_(&quot;$&quot;* &quot;-&quot;??_);_(@_)">
                  <c:v>83673.974833456712</c:v>
                </c:pt>
                <c:pt idx="57" formatCode="_(&quot;$&quot;* #,##0_);_(&quot;$&quot;* \(#,##0\);_(&quot;$&quot;* &quot;-&quot;??_);_(@_)">
                  <c:v>82081.643243243248</c:v>
                </c:pt>
                <c:pt idx="58" formatCode="_(&quot;$&quot;* #,##0_);_(&quot;$&quot;* \(#,##0\);_(&quot;$&quot;* &quot;-&quot;??_);_(@_)">
                  <c:v>80665.695364238418</c:v>
                </c:pt>
                <c:pt idx="59" formatCode="_(&quot;$&quot;* #,##0_);_(&quot;$&quot;* \(#,##0\);_(&quot;$&quot;* &quot;-&quot;??_);_(@_)">
                  <c:v>81779.54085077651</c:v>
                </c:pt>
                <c:pt idx="60" formatCode="_(&quot;$&quot;* #,##0_);_(&quot;$&quot;* \(#,##0\);_(&quot;$&quot;* &quot;-&quot;??_);_(@_)">
                  <c:v>81687.212738017057</c:v>
                </c:pt>
                <c:pt idx="61" formatCode="_(&quot;$&quot;* #,##0_);_(&quot;$&quot;* \(#,##0\);_(&quot;$&quot;* &quot;-&quot;??_);_(@_)">
                  <c:v>76097.613025608603</c:v>
                </c:pt>
                <c:pt idx="62" formatCode="_(&quot;$&quot;* #,##0_);_(&quot;$&quot;* \(#,##0\);_(&quot;$&quot;* &quot;-&quot;??_);_(@_)">
                  <c:v>74799.841370558381</c:v>
                </c:pt>
                <c:pt idx="63" formatCode="_(&quot;$&quot;* #,##0_);_(&quot;$&quot;* \(#,##0\);_(&quot;$&quot;* &quot;-&quot;??_);_(@_)">
                  <c:v>69405.742821473163</c:v>
                </c:pt>
                <c:pt idx="64" formatCode="_(&quot;$&quot;* #,##0_);_(&quot;$&quot;* \(#,##0\);_(&quot;$&quot;* &quot;-&quot;??_);_(@_)">
                  <c:v>68950.453857791217</c:v>
                </c:pt>
                <c:pt idx="65" formatCode="_(&quot;$&quot;* #,##0_);_(&quot;$&quot;* \(#,##0\);_(&quot;$&quot;* &quot;-&quot;??_);_(@_)">
                  <c:v>68028.444444444453</c:v>
                </c:pt>
                <c:pt idx="66" formatCode="_(&quot;$&quot;* #,##0_);_(&quot;$&quot;* \(#,##0\);_(&quot;$&quot;* &quot;-&quot;??_);_(@_)">
                  <c:v>68859.108559659071</c:v>
                </c:pt>
                <c:pt idx="67" formatCode="_(&quot;$&quot;* #,##0_);_(&quot;$&quot;* \(#,##0\);_(&quot;$&quot;* &quot;-&quot;??_);_(@_)">
                  <c:v>67884.626053234591</c:v>
                </c:pt>
                <c:pt idx="68" formatCode="_(&quot;$&quot;* #,##0_);_(&quot;$&quot;* \(#,##0\);_(&quot;$&quot;* &quot;-&quot;??_);_(@_)">
                  <c:v>70869.400974491262</c:v>
                </c:pt>
                <c:pt idx="69" formatCode="_(&quot;$&quot;* #,##0_);_(&quot;$&quot;* \(#,##0\);_(&quot;$&quot;* &quot;-&quot;??_);_(@_)">
                  <c:v>75678.225806451621</c:v>
                </c:pt>
                <c:pt idx="70" formatCode="_(&quot;$&quot;* #,##0_);_(&quot;$&quot;* \(#,##0\);_(&quot;$&quot;* &quot;-&quot;??_);_(@_)">
                  <c:v>74903.648782767588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EE-427A-AAC4-94F849A2C8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421384"/>
        <c:axId val="383421776"/>
      </c:lineChart>
      <c:catAx>
        <c:axId val="3834213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Source: US Census Bureau/CPS</a:t>
                </a:r>
              </a:p>
            </c:rich>
          </c:tx>
          <c:layout>
            <c:manualLayout>
              <c:xMode val="edge"/>
              <c:yMode val="edge"/>
              <c:x val="6.7935602537871735E-4"/>
              <c:y val="0.96817905905084334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83421776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38342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 sz="1400" b="1"/>
                  <a:t>Income (2017 Dollars)</a:t>
                </a:r>
              </a:p>
            </c:rich>
          </c:tx>
          <c:layout>
            <c:manualLayout>
              <c:xMode val="edge"/>
              <c:yMode val="edge"/>
              <c:x val="1.1234422468844936E-3"/>
              <c:y val="0.37981601648328162"/>
            </c:manualLayout>
          </c:layout>
          <c:overlay val="0"/>
          <c:spPr>
            <a:noFill/>
            <a:ln w="25400">
              <a:noFill/>
            </a:ln>
          </c:spPr>
        </c:title>
        <c:numFmt formatCode="&quot;$&quot;#,##0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38342138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21694199019542595"/>
          <c:w val="0.75792216571101967"/>
          <c:h val="0.681206345255226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20 &amp; 21'!$B$13:$E$13</c:f>
              <c:numCache>
                <c:formatCode>_("$"* #,##0_);_("$"* \(#,##0\);_("$"* "-"??_);_(@_)</c:formatCode>
                <c:ptCount val="4"/>
                <c:pt idx="0">
                  <c:v>2223.6157617483577</c:v>
                </c:pt>
                <c:pt idx="1">
                  <c:v>3854.0913626073775</c:v>
                </c:pt>
                <c:pt idx="2">
                  <c:v>4121.7078007579585</c:v>
                </c:pt>
                <c:pt idx="3">
                  <c:v>3563.5775662961091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A0-4850-BE45-89A94F86657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8011704"/>
        <c:axId val="468007000"/>
      </c:barChart>
      <c:catAx>
        <c:axId val="468011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3.6148185603841129E-2"/>
              <c:y val="0.413736379040194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8007000"/>
        <c:crosses val="autoZero"/>
        <c:auto val="1"/>
        <c:lblAlgn val="ctr"/>
        <c:lblOffset val="100"/>
        <c:noMultiLvlLbl val="0"/>
      </c:catAx>
      <c:valAx>
        <c:axId val="468007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Loan Amount</a:t>
                </a:r>
              </a:p>
            </c:rich>
          </c:tx>
          <c:layout>
            <c:manualLayout>
              <c:xMode val="edge"/>
              <c:yMode val="edge"/>
              <c:x val="0.49811935092067927"/>
              <c:y val="0.948804632272882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801170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22 &amp; 23'!$A$4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23'!$B$4:$E$4</c:f>
              <c:numCache>
                <c:formatCode>_("$"* #,##0_);_("$"* \(#,##0\);_("$"* "-"??_);_(@_)</c:formatCode>
                <c:ptCount val="4"/>
                <c:pt idx="0">
                  <c:v>339.07828196058614</c:v>
                </c:pt>
                <c:pt idx="1">
                  <c:v>134.73486609398685</c:v>
                </c:pt>
                <c:pt idx="2">
                  <c:v>61.072662961091467</c:v>
                </c:pt>
                <c:pt idx="3">
                  <c:v>21.911157150075795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59-4C5C-8FA9-807610FB9435}"/>
            </c:ext>
          </c:extLst>
        </c:ser>
        <c:ser>
          <c:idx val="1"/>
          <c:order val="1"/>
          <c:tx>
            <c:strRef>
              <c:f>'Charts 22 &amp; 23'!$A$5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23'!$B$5:$E$5</c:f>
              <c:numCache>
                <c:formatCode>_("$"* #,##0_);_("$"* \(#,##0\);_("$"* "-"??_);_(@_)</c:formatCode>
                <c:ptCount val="4"/>
                <c:pt idx="0">
                  <c:v>360.46799999999996</c:v>
                </c:pt>
                <c:pt idx="1">
                  <c:v>222.99458004640368</c:v>
                </c:pt>
                <c:pt idx="2">
                  <c:v>78.518756380510439</c:v>
                </c:pt>
                <c:pt idx="3">
                  <c:v>44.60547563805104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59-4C5C-8FA9-807610FB9435}"/>
            </c:ext>
          </c:extLst>
        </c:ser>
        <c:ser>
          <c:idx val="2"/>
          <c:order val="2"/>
          <c:tx>
            <c:strRef>
              <c:f>'Charts 22 &amp; 23'!$A$6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23'!$B$6:$E$6</c:f>
              <c:numCache>
                <c:formatCode>_("$"* #,##0_);_("$"* \(#,##0\);_("$"* "-"??_);_(@_)</c:formatCode>
                <c:ptCount val="4"/>
                <c:pt idx="0">
                  <c:v>292.59014267185466</c:v>
                </c:pt>
                <c:pt idx="1">
                  <c:v>208.7092088197146</c:v>
                </c:pt>
                <c:pt idx="2">
                  <c:v>124.67548638132293</c:v>
                </c:pt>
                <c:pt idx="3">
                  <c:v>65.087937743190651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59-4C5C-8FA9-807610FB9435}"/>
            </c:ext>
          </c:extLst>
        </c:ser>
        <c:ser>
          <c:idx val="3"/>
          <c:order val="3"/>
          <c:tx>
            <c:strRef>
              <c:f>'Charts 22 &amp; 23'!$A$7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23'!$B$7:$E$7</c:f>
              <c:numCache>
                <c:formatCode>_("$"* #,##0_);_("$"* \(#,##0\);_("$"* "-"??_);_(@_)</c:formatCode>
                <c:ptCount val="4"/>
                <c:pt idx="0">
                  <c:v>422.43107947805458</c:v>
                </c:pt>
                <c:pt idx="1">
                  <c:v>305.46951364175561</c:v>
                </c:pt>
                <c:pt idx="2">
                  <c:v>136.10581257413997</c:v>
                </c:pt>
                <c:pt idx="3">
                  <c:v>62.742823250296553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459-4C5C-8FA9-807610FB9435}"/>
            </c:ext>
          </c:extLst>
        </c:ser>
        <c:ser>
          <c:idx val="4"/>
          <c:order val="4"/>
          <c:tx>
            <c:strRef>
              <c:f>'Charts 22 &amp; 23'!$A$8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23'!$B$8:$E$8</c:f>
              <c:numCache>
                <c:formatCode>_("$"* #,##0_);_("$"* \(#,##0\);_("$"* "-"??_);_(@_)</c:formatCode>
                <c:ptCount val="4"/>
                <c:pt idx="0">
                  <c:v>531.56454054054052</c:v>
                </c:pt>
                <c:pt idx="1">
                  <c:v>374.66767567567564</c:v>
                </c:pt>
                <c:pt idx="2">
                  <c:v>214.71437837837837</c:v>
                </c:pt>
                <c:pt idx="3">
                  <c:v>135.11978378378376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459-4C5C-8FA9-807610FB9435}"/>
            </c:ext>
          </c:extLst>
        </c:ser>
        <c:ser>
          <c:idx val="5"/>
          <c:order val="5"/>
          <c:tx>
            <c:strRef>
              <c:f>'Charts 22 &amp; 23'!$A$9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23'!$B$9:$E$9</c:f>
              <c:numCache>
                <c:formatCode>_("$"* #,##0_);_("$"* \(#,##0\);_("$"* "-"??_);_(@_)</c:formatCode>
                <c:ptCount val="4"/>
                <c:pt idx="0">
                  <c:v>439.99026240910524</c:v>
                </c:pt>
                <c:pt idx="1">
                  <c:v>382.44963642111918</c:v>
                </c:pt>
                <c:pt idx="2">
                  <c:v>194.74429339234902</c:v>
                </c:pt>
                <c:pt idx="3">
                  <c:v>146.36547581410053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459-4C5C-8FA9-807610FB9435}"/>
            </c:ext>
          </c:extLst>
        </c:ser>
        <c:ser>
          <c:idx val="6"/>
          <c:order val="6"/>
          <c:tx>
            <c:strRef>
              <c:f>'Charts 22 &amp; 23'!$A$10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23'!$B$10:$E$10</c:f>
              <c:numCache>
                <c:formatCode>_("$"* #,##0_);_("$"* \(#,##0\);_("$"* "-"??_);_(@_)</c:formatCode>
                <c:ptCount val="4"/>
                <c:pt idx="0">
                  <c:v>394.34204444444441</c:v>
                </c:pt>
                <c:pt idx="1">
                  <c:v>250.88782222222218</c:v>
                </c:pt>
                <c:pt idx="2">
                  <c:v>163.1399111111111</c:v>
                </c:pt>
                <c:pt idx="3">
                  <c:v>109.4231111111111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59-4C5C-8FA9-807610FB9435}"/>
            </c:ext>
          </c:extLst>
        </c:ser>
        <c:ser>
          <c:idx val="7"/>
          <c:order val="7"/>
          <c:tx>
            <c:strRef>
              <c:f>'Charts 22 &amp; 23'!$A$11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22 &amp; 23'!$B$2:$E$2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23'!$B$11:$E$11</c:f>
              <c:numCache>
                <c:formatCode>_("$"* #,##0_);_("$"* \(#,##0\);_("$"* "-"??_);_(@_)</c:formatCode>
                <c:ptCount val="4"/>
                <c:pt idx="0">
                  <c:v>321.22050000000002</c:v>
                </c:pt>
                <c:pt idx="1">
                  <c:v>296.73630000000003</c:v>
                </c:pt>
                <c:pt idx="2">
                  <c:v>119.60120000000001</c:v>
                </c:pt>
                <c:pt idx="3">
                  <c:v>45.249099999999999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459-4C5C-8FA9-807610FB94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3351776"/>
        <c:axId val="383352168"/>
      </c:barChart>
      <c:catAx>
        <c:axId val="3833517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5023066289536534"/>
              <c:y val="0.9349079700831098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352168"/>
        <c:crosses val="autoZero"/>
        <c:auto val="1"/>
        <c:lblAlgn val="ctr"/>
        <c:lblOffset val="100"/>
        <c:noMultiLvlLbl val="0"/>
      </c:catAx>
      <c:valAx>
        <c:axId val="383352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Work Study Amount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6986097771922268E-2"/>
              <c:y val="0.38451590184287932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35177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539118453050215"/>
          <c:y val="0.2340565607512437"/>
          <c:w val="9.7840789348707019E-2"/>
          <c:h val="0.42364148600823109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21997121231873257"/>
          <c:w val="0.75792216571101967"/>
          <c:h val="0.6770630102372567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22 &amp; 23'!$B$13:$E$13</c:f>
              <c:numCache>
                <c:formatCode>_("$"* #,##0_);_("$"* \(#,##0\);_("$"* "-"??_);_(@_)</c:formatCode>
                <c:ptCount val="4"/>
                <c:pt idx="0">
                  <c:v>-17.857781960586124</c:v>
                </c:pt>
                <c:pt idx="1">
                  <c:v>162.00143390601318</c:v>
                </c:pt>
                <c:pt idx="2">
                  <c:v>58.528537038908539</c:v>
                </c:pt>
                <c:pt idx="3">
                  <c:v>23.337942849924204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D-469D-9A19-3277BF13798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7994064"/>
        <c:axId val="468000336"/>
      </c:barChart>
      <c:catAx>
        <c:axId val="46799406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432377391261941E-2"/>
              <c:y val="0.432766413168011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8000336"/>
        <c:crosses val="autoZero"/>
        <c:auto val="1"/>
        <c:lblAlgn val="ctr"/>
        <c:lblOffset val="100"/>
        <c:noMultiLvlLbl val="0"/>
      </c:catAx>
      <c:valAx>
        <c:axId val="468000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Work Study</a:t>
                </a:r>
              </a:p>
            </c:rich>
          </c:tx>
          <c:layout>
            <c:manualLayout>
              <c:xMode val="edge"/>
              <c:yMode val="edge"/>
              <c:x val="0.5042894535946536"/>
              <c:y val="0.940973373374832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99406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24 &amp; 25'!$A$4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25'!$B$4:$E$4</c:f>
              <c:numCache>
                <c:formatCode>_("$"* #,##0_);_("$"* \(#,##0\);_("$"* "-"??_);_(@_)</c:formatCode>
                <c:ptCount val="4"/>
                <c:pt idx="0">
                  <c:v>221.68305204648811</c:v>
                </c:pt>
                <c:pt idx="1">
                  <c:v>296.30956038403235</c:v>
                </c:pt>
                <c:pt idx="2">
                  <c:v>442.40179888832745</c:v>
                </c:pt>
                <c:pt idx="3">
                  <c:v>239.75484588175846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8-42D9-9887-F62AE0BCCBC5}"/>
            </c:ext>
          </c:extLst>
        </c:ser>
        <c:ser>
          <c:idx val="1"/>
          <c:order val="1"/>
          <c:tx>
            <c:strRef>
              <c:f>'Charts 24 &amp; 25'!$A$5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25'!$B$5:$E$5</c:f>
              <c:numCache>
                <c:formatCode>_("$"* #,##0_);_("$"* \(#,##0\);_("$"* "-"??_);_(@_)</c:formatCode>
                <c:ptCount val="4"/>
                <c:pt idx="0">
                  <c:v>332.09760556844543</c:v>
                </c:pt>
                <c:pt idx="1">
                  <c:v>549.61489559164727</c:v>
                </c:pt>
                <c:pt idx="2">
                  <c:v>345.87282598607885</c:v>
                </c:pt>
                <c:pt idx="3">
                  <c:v>388.13323433874712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8-42D9-9887-F62AE0BCCBC5}"/>
            </c:ext>
          </c:extLst>
        </c:ser>
        <c:ser>
          <c:idx val="2"/>
          <c:order val="2"/>
          <c:tx>
            <c:strRef>
              <c:f>'Charts 24 &amp; 25'!$A$6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25'!$B$6:$E$6</c:f>
              <c:numCache>
                <c:formatCode>_("$"* #,##0_);_("$"* \(#,##0\);_("$"* "-"??_);_(@_)</c:formatCode>
                <c:ptCount val="4"/>
                <c:pt idx="0">
                  <c:v>368.5260700389104</c:v>
                </c:pt>
                <c:pt idx="1">
                  <c:v>746.67782101167302</c:v>
                </c:pt>
                <c:pt idx="2">
                  <c:v>862.79714656290525</c:v>
                </c:pt>
                <c:pt idx="3">
                  <c:v>879.90946822308672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B8-42D9-9887-F62AE0BCCBC5}"/>
            </c:ext>
          </c:extLst>
        </c:ser>
        <c:ser>
          <c:idx val="3"/>
          <c:order val="3"/>
          <c:tx>
            <c:strRef>
              <c:f>'Charts 24 &amp; 25'!$A$7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25'!$B$7:$E$7</c:f>
              <c:numCache>
                <c:formatCode>_("$"* #,##0_);_("$"* \(#,##0\);_("$"* "-"??_);_(@_)</c:formatCode>
                <c:ptCount val="4"/>
                <c:pt idx="0">
                  <c:v>409.15587188612102</c:v>
                </c:pt>
                <c:pt idx="1">
                  <c:v>655.23629893238433</c:v>
                </c:pt>
                <c:pt idx="2">
                  <c:v>1099.0474495848161</c:v>
                </c:pt>
                <c:pt idx="3">
                  <c:v>790.22419928825616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B8-42D9-9887-F62AE0BCCBC5}"/>
            </c:ext>
          </c:extLst>
        </c:ser>
        <c:ser>
          <c:idx val="4"/>
          <c:order val="4"/>
          <c:tx>
            <c:strRef>
              <c:f>'Charts 24 &amp; 25'!$A$8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25'!$B$8:$E$8</c:f>
              <c:numCache>
                <c:formatCode>_("$"* #,##0_);_("$"* \(#,##0\);_("$"* "-"??_);_(@_)</c:formatCode>
                <c:ptCount val="4"/>
                <c:pt idx="0">
                  <c:v>431.46637837837699</c:v>
                </c:pt>
                <c:pt idx="1">
                  <c:v>898.08172972972977</c:v>
                </c:pt>
                <c:pt idx="2">
                  <c:v>1341.0097297297298</c:v>
                </c:pt>
                <c:pt idx="3">
                  <c:v>1379.4698378378378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7B8-42D9-9887-F62AE0BCCBC5}"/>
            </c:ext>
          </c:extLst>
        </c:ser>
        <c:ser>
          <c:idx val="5"/>
          <c:order val="5"/>
          <c:tx>
            <c:strRef>
              <c:f>'Charts 24 &amp; 25'!$A$9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25'!$B$9:$E$9</c:f>
              <c:numCache>
                <c:formatCode>_("$"* #,##0_);_("$"* \(#,##0\);_("$"* "-"??_);_(@_)</c:formatCode>
                <c:ptCount val="4"/>
                <c:pt idx="0">
                  <c:v>494.40246601327766</c:v>
                </c:pt>
                <c:pt idx="1">
                  <c:v>1106.5676889029401</c:v>
                </c:pt>
                <c:pt idx="2">
                  <c:v>1519.1842554536831</c:v>
                </c:pt>
                <c:pt idx="3">
                  <c:v>1514.6033512488143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B8-42D9-9887-F62AE0BCCBC5}"/>
            </c:ext>
          </c:extLst>
        </c:ser>
        <c:ser>
          <c:idx val="6"/>
          <c:order val="6"/>
          <c:tx>
            <c:strRef>
              <c:f>'Charts 24 &amp; 25'!$A$10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25'!$B$10:$E$10</c:f>
              <c:numCache>
                <c:formatCode>_("$"* #,##0_);_("$"* \(#,##0\);_("$"* "-"??_);_(@_)</c:formatCode>
                <c:ptCount val="4"/>
                <c:pt idx="0">
                  <c:v>792.45368888888743</c:v>
                </c:pt>
                <c:pt idx="1">
                  <c:v>1497.3688888888887</c:v>
                </c:pt>
                <c:pt idx="2">
                  <c:v>2197.6768000000002</c:v>
                </c:pt>
                <c:pt idx="3">
                  <c:v>2361.0261333333333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7B8-42D9-9887-F62AE0BCCBC5}"/>
            </c:ext>
          </c:extLst>
        </c:ser>
        <c:ser>
          <c:idx val="7"/>
          <c:order val="7"/>
          <c:tx>
            <c:strRef>
              <c:f>'Charts 24 &amp; 25'!$A$11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24 &amp; 25'!$B$2:$E$2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25'!$B$11:$E$11</c:f>
              <c:numCache>
                <c:formatCode>_("$"* #,##0_);_("$"* \(#,##0\);_("$"* "-"??_);_(@_)</c:formatCode>
                <c:ptCount val="4"/>
                <c:pt idx="0">
                  <c:v>1026.9254999999985</c:v>
                </c:pt>
                <c:pt idx="1">
                  <c:v>1473.7792999999997</c:v>
                </c:pt>
                <c:pt idx="2">
                  <c:v>2248.0198999999993</c:v>
                </c:pt>
                <c:pt idx="3">
                  <c:v>2730.0794999999994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7B8-42D9-9887-F62AE0BCCBC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5569408"/>
        <c:axId val="465557648"/>
      </c:barChart>
      <c:catAx>
        <c:axId val="4655694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517081434554821"/>
              <c:y val="0.9469065984116699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5557648"/>
        <c:crosses val="autoZero"/>
        <c:auto val="1"/>
        <c:lblAlgn val="ctr"/>
        <c:lblOffset val="100"/>
        <c:noMultiLvlLbl val="0"/>
      </c:catAx>
      <c:valAx>
        <c:axId val="465557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Other Financial Aid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707591910726779E-2"/>
              <c:y val="0.35628415472637248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556940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9072524209075477"/>
          <c:y val="0.24430601690051246"/>
          <c:w val="0.10254123778608813"/>
          <c:h val="0.41579890075023285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175573945381695"/>
          <c:y val="0.2181822507926241"/>
          <c:w val="0.75792216571101967"/>
          <c:h val="0.6623701488070173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24 &amp; 25'!$B$13:$E$13</c:f>
              <c:numCache>
                <c:formatCode>_("$"* #,##0_);_("$"* \(#,##0\);_("$"* "-"??_);_(@_)</c:formatCode>
                <c:ptCount val="4"/>
                <c:pt idx="0">
                  <c:v>805.24244795351035</c:v>
                </c:pt>
                <c:pt idx="1">
                  <c:v>1177.4697396159672</c:v>
                </c:pt>
                <c:pt idx="2">
                  <c:v>1805.6181011116719</c:v>
                </c:pt>
                <c:pt idx="3">
                  <c:v>2490.3246541182407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2-45FA-B270-697E38FFCC8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7140928"/>
        <c:axId val="467136616"/>
      </c:barChart>
      <c:catAx>
        <c:axId val="4671409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4121065822776497E-2"/>
              <c:y val="0.415843622236616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136616"/>
        <c:crosses val="autoZero"/>
        <c:auto val="1"/>
        <c:lblAlgn val="ctr"/>
        <c:lblOffset val="100"/>
        <c:noMultiLvlLbl val="0"/>
      </c:catAx>
      <c:valAx>
        <c:axId val="467136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Other Financial</a:t>
                </a:r>
                <a:r>
                  <a:rPr lang="en-US" sz="1400" baseline="0"/>
                  <a:t> Aid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49332266920202134"/>
              <c:y val="0.9308202810336563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140928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9360424774489"/>
          <c:y val="0.16976360599553156"/>
          <c:w val="0.72413909222837813"/>
          <c:h val="0.719038806099650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'Charts 26 &amp; 27'!$A$4</c:f>
              <c:strCache>
                <c:ptCount val="1"/>
                <c:pt idx="0">
                  <c:v>1990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27'!$B$4:$E$4</c:f>
              <c:numCache>
                <c:formatCode>_("$"* #,##0_);_("$"* \(#,##0\);_("$"* "-"??_);_(@_)</c:formatCode>
                <c:ptCount val="4"/>
                <c:pt idx="0">
                  <c:v>5461.9496816574028</c:v>
                </c:pt>
                <c:pt idx="1">
                  <c:v>2531.7654573016675</c:v>
                </c:pt>
                <c:pt idx="2">
                  <c:v>1685.1233451237999</c:v>
                </c:pt>
                <c:pt idx="3">
                  <c:v>1062.3429004547752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81-403B-8409-6A5492928CC3}"/>
            </c:ext>
          </c:extLst>
        </c:ser>
        <c:ser>
          <c:idx val="1"/>
          <c:order val="1"/>
          <c:tx>
            <c:strRef>
              <c:f>'Charts 26 &amp; 27'!$A$5</c:f>
              <c:strCache>
                <c:ptCount val="1"/>
                <c:pt idx="0">
                  <c:v>1993</c:v>
                </c:pt>
              </c:strCache>
            </c:strRef>
          </c:tx>
          <c:spPr>
            <a:solidFill>
              <a:srgbClr val="FFC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27'!$B$5:$E$5</c:f>
              <c:numCache>
                <c:formatCode>_("$"* #,##0_);_("$"* \(#,##0\);_("$"* "-"??_);_(@_)</c:formatCode>
                <c:ptCount val="4"/>
                <c:pt idx="0">
                  <c:v>6500.9528909512755</c:v>
                </c:pt>
                <c:pt idx="1">
                  <c:v>4342.4414477958235</c:v>
                </c:pt>
                <c:pt idx="2">
                  <c:v>1900.1112668213457</c:v>
                </c:pt>
                <c:pt idx="3">
                  <c:v>1721.7385614849188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81-403B-8409-6A5492928CC3}"/>
            </c:ext>
          </c:extLst>
        </c:ser>
        <c:ser>
          <c:idx val="2"/>
          <c:order val="2"/>
          <c:tx>
            <c:strRef>
              <c:f>'Charts 26 &amp; 27'!$A$6</c:f>
              <c:strCache>
                <c:ptCount val="1"/>
                <c:pt idx="0">
                  <c:v>1996</c:v>
                </c:pt>
              </c:strCache>
            </c:strRef>
          </c:tx>
          <c:spPr>
            <a:solidFill>
              <a:srgbClr val="FFFF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27'!$B$6:$E$6</c:f>
              <c:numCache>
                <c:formatCode>_("$"* #,##0_);_("$"* \(#,##0\);_("$"* "-"??_);_(@_)</c:formatCode>
                <c:ptCount val="4"/>
                <c:pt idx="0">
                  <c:v>8470.7520103761344</c:v>
                </c:pt>
                <c:pt idx="1">
                  <c:v>6364.8669260700381</c:v>
                </c:pt>
                <c:pt idx="2">
                  <c:v>4310.6243839169902</c:v>
                </c:pt>
                <c:pt idx="3">
                  <c:v>2863.8692607003886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81-403B-8409-6A5492928CC3}"/>
            </c:ext>
          </c:extLst>
        </c:ser>
        <c:ser>
          <c:idx val="3"/>
          <c:order val="3"/>
          <c:tx>
            <c:strRef>
              <c:f>'Charts 26 &amp; 27'!$A$7</c:f>
              <c:strCache>
                <c:ptCount val="1"/>
                <c:pt idx="0">
                  <c:v>2000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27'!$B$7:$E$7</c:f>
              <c:numCache>
                <c:formatCode>_("$"* #,##0_);_("$"* \(#,##0\);_("$"* "-"??_);_(@_)</c:formatCode>
                <c:ptCount val="4"/>
                <c:pt idx="0">
                  <c:v>9357.6239620403321</c:v>
                </c:pt>
                <c:pt idx="1">
                  <c:v>6627.5425860023724</c:v>
                </c:pt>
                <c:pt idx="2">
                  <c:v>5802.2438908659542</c:v>
                </c:pt>
                <c:pt idx="3">
                  <c:v>4124.5371293001181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81-403B-8409-6A5492928CC3}"/>
            </c:ext>
          </c:extLst>
        </c:ser>
        <c:ser>
          <c:idx val="4"/>
          <c:order val="4"/>
          <c:tx>
            <c:strRef>
              <c:f>'Charts 26 &amp; 27'!$A$8</c:f>
              <c:strCache>
                <c:ptCount val="1"/>
                <c:pt idx="0">
                  <c:v>2004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27'!$B$8:$E$8</c:f>
              <c:numCache>
                <c:formatCode>_("$"* #,##0_);_("$"* \(#,##0\);_("$"* "-"??_);_(@_)</c:formatCode>
                <c:ptCount val="4"/>
                <c:pt idx="0">
                  <c:v>11257.604756756755</c:v>
                </c:pt>
                <c:pt idx="1">
                  <c:v>7995.1178378378372</c:v>
                </c:pt>
                <c:pt idx="2">
                  <c:v>6773.0542702702696</c:v>
                </c:pt>
                <c:pt idx="3">
                  <c:v>5677.705297297297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A81-403B-8409-6A5492928CC3}"/>
            </c:ext>
          </c:extLst>
        </c:ser>
        <c:ser>
          <c:idx val="5"/>
          <c:order val="5"/>
          <c:tx>
            <c:strRef>
              <c:f>'Charts 26 &amp; 27'!$A$9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27'!$B$9:$E$9</c:f>
              <c:numCache>
                <c:formatCode>_("$"* #,##0_);_("$"* \(#,##0\);_("$"* "-"??_);_(@_)</c:formatCode>
                <c:ptCount val="4"/>
                <c:pt idx="0">
                  <c:v>13364.396964906733</c:v>
                </c:pt>
                <c:pt idx="1">
                  <c:v>10357.089219095793</c:v>
                </c:pt>
                <c:pt idx="2">
                  <c:v>8151.7748972494464</c:v>
                </c:pt>
                <c:pt idx="3">
                  <c:v>6630.4677837496038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81-403B-8409-6A5492928CC3}"/>
            </c:ext>
          </c:extLst>
        </c:ser>
        <c:ser>
          <c:idx val="6"/>
          <c:order val="6"/>
          <c:tx>
            <c:strRef>
              <c:f>'Charts 26 &amp; 27'!$A$10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7030A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27'!$B$10:$E$10</c:f>
              <c:numCache>
                <c:formatCode>_("$"* #,##0_);_("$"* \(#,##0\);_("$"* "-"??_);_(@_)</c:formatCode>
                <c:ptCount val="4"/>
                <c:pt idx="0">
                  <c:v>15468.76302222222</c:v>
                </c:pt>
                <c:pt idx="1">
                  <c:v>13001.978666666666</c:v>
                </c:pt>
                <c:pt idx="2">
                  <c:v>9813.9441777777774</c:v>
                </c:pt>
                <c:pt idx="3">
                  <c:v>8624.8447999999989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81-403B-8409-6A5492928CC3}"/>
            </c:ext>
          </c:extLst>
        </c:ser>
        <c:ser>
          <c:idx val="7"/>
          <c:order val="7"/>
          <c:tx>
            <c:strRef>
              <c:f>'Charts 26 &amp; 27'!$A$11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'Charts 26 &amp; 27'!$B$2:$E$2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27'!$B$11:$E$11</c:f>
              <c:numCache>
                <c:formatCode>_("$"* #,##0_);_("$"* \(#,##0\);_("$"* "-"??_);_(@_)</c:formatCode>
                <c:ptCount val="4"/>
                <c:pt idx="0">
                  <c:v>16359.301799999999</c:v>
                </c:pt>
                <c:pt idx="1">
                  <c:v>14602.479499999999</c:v>
                </c:pt>
                <c:pt idx="2">
                  <c:v>11215.200199999999</c:v>
                </c:pt>
                <c:pt idx="3">
                  <c:v>10310.2354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A81-403B-8409-6A5492928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65487104"/>
        <c:axId val="465481224"/>
      </c:barChart>
      <c:catAx>
        <c:axId val="465487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Parents' Income Quartile</a:t>
                </a:r>
              </a:p>
            </c:rich>
          </c:tx>
          <c:layout>
            <c:manualLayout>
              <c:xMode val="edge"/>
              <c:yMode val="edge"/>
              <c:x val="0.44184291060382275"/>
              <c:y val="0.942907036159034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5481224"/>
        <c:crosses val="autoZero"/>
        <c:auto val="1"/>
        <c:lblAlgn val="ctr"/>
        <c:lblOffset val="100"/>
        <c:noMultiLvlLbl val="0"/>
      </c:catAx>
      <c:valAx>
        <c:axId val="465481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Mean Financial Aid</a:t>
                </a:r>
              </a:p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400" b="0" i="0" u="none" strike="noStrike" baseline="0"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(constant 2016 dollars)</a:t>
                </a:r>
              </a:p>
            </c:rich>
          </c:tx>
          <c:layout>
            <c:manualLayout>
              <c:xMode val="edge"/>
              <c:yMode val="edge"/>
              <c:x val="1.3755444458062708E-2"/>
              <c:y val="0.40227912063167898"/>
            </c:manualLayout>
          </c:layout>
          <c:overlay val="0"/>
          <c:spPr>
            <a:noFill/>
            <a:ln w="25400">
              <a:noFill/>
            </a:ln>
          </c:spPr>
        </c:title>
        <c:numFmt formatCode="\$#,##0" sourceLinked="0"/>
        <c:majorTickMark val="none"/>
        <c:minorTickMark val="none"/>
        <c:tickLblPos val="nextTo"/>
        <c:spPr>
          <a:ln w="6350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548710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legend>
      <c:legendPos val="r"/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88970683265477812"/>
          <c:y val="0.24830557915314785"/>
          <c:w val="0.10423648346072241"/>
          <c:h val="0.4357967120134095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927745040395548"/>
          <c:y val="0.22337949650758759"/>
          <c:w val="0.75792216571101967"/>
          <c:h val="0.6728771353367194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82E4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'[1]Fam Inc'!$B$2:$E$2</c:f>
              <c:strCache>
                <c:ptCount val="4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  <c:pt idx="3">
                  <c:v>Top</c:v>
                </c:pt>
              </c:strCache>
            </c:strRef>
          </c:cat>
          <c:val>
            <c:numRef>
              <c:f>'Charts 26 &amp; 27'!$B$13:$E$13</c:f>
              <c:numCache>
                <c:formatCode>_("$"* #,##0_);_("$"* \(#,##0\);_("$"* "-"??_);_(@_)</c:formatCode>
                <c:ptCount val="4"/>
                <c:pt idx="0">
                  <c:v>10897.352118342596</c:v>
                </c:pt>
                <c:pt idx="1">
                  <c:v>12070.714042698331</c:v>
                </c:pt>
                <c:pt idx="2">
                  <c:v>9530.0768548761989</c:v>
                </c:pt>
                <c:pt idx="3">
                  <c:v>9247.8924995452253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FB-46D5-A35C-3DFF822E8C3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67138184"/>
        <c:axId val="467137400"/>
      </c:barChart>
      <c:catAx>
        <c:axId val="46713818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Family Income</a:t>
                </a:r>
                <a:r>
                  <a:rPr lang="en-US" sz="1400" baseline="0"/>
                  <a:t> Quartiles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1.0846820469158551E-2"/>
              <c:y val="0.4268007658029332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137400"/>
        <c:crosses val="autoZero"/>
        <c:auto val="1"/>
        <c:lblAlgn val="ctr"/>
        <c:lblOffset val="100"/>
        <c:noMultiLvlLbl val="0"/>
      </c:catAx>
      <c:valAx>
        <c:axId val="467137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/>
                  <a:t>Financial</a:t>
                </a:r>
                <a:r>
                  <a:rPr lang="en-US" sz="1400" baseline="0"/>
                  <a:t> Aid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48369949232868931"/>
              <c:y val="0.9429054353078941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6713818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346347320884937"/>
          <c:y val="0.13460935321996098"/>
          <c:w val="0.79696760837027303"/>
          <c:h val="0.76737010989353338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0797223252278164E-2"/>
                  <c:y val="1.9782393669634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F2E-4816-94AF-AE7D0A6EDB20}"/>
                </c:ext>
              </c:extLst>
            </c:dLbl>
            <c:dLbl>
              <c:idx val="12"/>
              <c:layout>
                <c:manualLayout>
                  <c:x val="-8.3188893009112572E-2"/>
                  <c:y val="-1.7804154302670697E-2"/>
                </c:manualLayout>
              </c:layout>
              <c:tx>
                <c:rich>
                  <a:bodyPr/>
                  <a:lstStyle/>
                  <a:p>
                    <a:fld id="{1E655D7A-A1EC-420C-BCBB-8EE16710F618}" type="VALUE">
                      <a:rPr lang="en-US"/>
                      <a:pPr/>
                      <a:t>[VALUE]</a:t>
                    </a:fld>
                    <a:r>
                      <a:rPr lang="en-US"/>
                      <a:t>(1999)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F2E-4816-94AF-AE7D0A6EDB20}"/>
                </c:ext>
              </c:extLst>
            </c:dLbl>
            <c:dLbl>
              <c:idx val="30"/>
              <c:layout>
                <c:manualLayout>
                  <c:x val="-2.3108025835866298E-3"/>
                  <c:y val="-1.582591493570722E-2"/>
                </c:manualLayout>
              </c:layout>
              <c:tx>
                <c:rich>
                  <a:bodyPr/>
                  <a:lstStyle/>
                  <a:p>
                    <a:fld id="{7B6E52CD-BE6A-4A82-8E33-CBEE66386E30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F2E-4816-94AF-AE7D0A6ED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3'!$A$2:$A$32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'[Chance for a Bachelor''s Degree by Age 24 by Family Income Charts 2017.xlsx]Chart 3'!$B$2:$B$32</c:f>
              <c:numCache>
                <c:formatCode>_("$"* #,##0_);_("$"* \(#,##0\);_("$"* "-"??_);_(@_)</c:formatCode>
                <c:ptCount val="31"/>
                <c:pt idx="0">
                  <c:v>40024.633027522934</c:v>
                </c:pt>
                <c:pt idx="1">
                  <c:v>44248.970669618153</c:v>
                </c:pt>
                <c:pt idx="2">
                  <c:v>42339.978791092261</c:v>
                </c:pt>
                <c:pt idx="3">
                  <c:v>41172.97119757453</c:v>
                </c:pt>
                <c:pt idx="4">
                  <c:v>42663.476352998543</c:v>
                </c:pt>
                <c:pt idx="5">
                  <c:v>41635.218839200767</c:v>
                </c:pt>
                <c:pt idx="6">
                  <c:v>40559.313225058009</c:v>
                </c:pt>
                <c:pt idx="7">
                  <c:v>42819.522727272728</c:v>
                </c:pt>
                <c:pt idx="8">
                  <c:v>43196.622281402568</c:v>
                </c:pt>
                <c:pt idx="9">
                  <c:v>44167.483787289231</c:v>
                </c:pt>
                <c:pt idx="10">
                  <c:v>45124.236140499364</c:v>
                </c:pt>
                <c:pt idx="11">
                  <c:v>47199.807933194155</c:v>
                </c:pt>
                <c:pt idx="12">
                  <c:v>48708.434178250202</c:v>
                </c:pt>
                <c:pt idx="13">
                  <c:v>48393.127718465796</c:v>
                </c:pt>
                <c:pt idx="14">
                  <c:v>48669.073433294885</c:v>
                </c:pt>
                <c:pt idx="15">
                  <c:v>48338.747161241488</c:v>
                </c:pt>
                <c:pt idx="16">
                  <c:v>47965.436713545525</c:v>
                </c:pt>
                <c:pt idx="17">
                  <c:v>47058.789189189192</c:v>
                </c:pt>
                <c:pt idx="18">
                  <c:v>45976.225165562915</c:v>
                </c:pt>
                <c:pt idx="19">
                  <c:v>47117.690749493588</c:v>
                </c:pt>
                <c:pt idx="20">
                  <c:v>46813.854235062368</c:v>
                </c:pt>
                <c:pt idx="21">
                  <c:v>43758.267467594058</c:v>
                </c:pt>
                <c:pt idx="22">
                  <c:v>41322.588832487309</c:v>
                </c:pt>
                <c:pt idx="23">
                  <c:v>37237.983770287145</c:v>
                </c:pt>
                <c:pt idx="24">
                  <c:v>36354.502269288954</c:v>
                </c:pt>
                <c:pt idx="25">
                  <c:v>36538.548148148147</c:v>
                </c:pt>
                <c:pt idx="26">
                  <c:v>36168.396041196946</c:v>
                </c:pt>
                <c:pt idx="27">
                  <c:v>36206.879645802146</c:v>
                </c:pt>
                <c:pt idx="28">
                  <c:v>38985.723703066782</c:v>
                </c:pt>
                <c:pt idx="29">
                  <c:v>40143.118279569899</c:v>
                </c:pt>
                <c:pt idx="30">
                  <c:v>42055.973415633867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F2E-4816-94AF-AE7D0A6EDB20}"/>
            </c:ext>
          </c:extLst>
        </c:ser>
        <c:ser>
          <c:idx val="1"/>
          <c:order val="1"/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040433586623963E-2"/>
                  <c:y val="2.3738872403560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F2E-4816-94AF-AE7D0A6EDB20}"/>
                </c:ext>
              </c:extLst>
            </c:dLbl>
            <c:dLbl>
              <c:idx val="14"/>
              <c:layout>
                <c:manualLayout>
                  <c:x val="-9.2432103343458319E-2"/>
                  <c:y val="-1.9782393669634097E-2"/>
                </c:manualLayout>
              </c:layout>
              <c:tx>
                <c:rich>
                  <a:bodyPr/>
                  <a:lstStyle/>
                  <a:p>
                    <a:fld id="{B0645C06-9B78-4BDD-80BA-CCBE6476168E}" type="VALUE">
                      <a:rPr lang="en-US"/>
                      <a:pPr/>
                      <a:t>[VALUE]</a:t>
                    </a:fld>
                    <a:r>
                      <a:rPr lang="en-US"/>
                      <a:t> (2001)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F2E-4816-94AF-AE7D0A6EDB20}"/>
                </c:ext>
              </c:extLst>
            </c:dLbl>
            <c:dLbl>
              <c:idx val="30"/>
              <c:layout>
                <c:manualLayout>
                  <c:x val="0"/>
                  <c:y val="-1.9782393669634024E-2"/>
                </c:manualLayout>
              </c:layout>
              <c:tx>
                <c:rich>
                  <a:bodyPr/>
                  <a:lstStyle/>
                  <a:p>
                    <a:fld id="{E1629B4A-5956-47AB-9A8D-F90B860A4589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F2E-4816-94AF-AE7D0A6ED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3'!$A$2:$A$32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'[Chance for a Bachelor''s Degree by Age 24 by Family Income Charts 2017.xlsx]Chart 3'!$C$2:$C$32</c:f>
              <c:numCache>
                <c:formatCode>_("$"* #,##0_);_("$"* \(#,##0\);_("$"* "-"??_);_(@_)</c:formatCode>
                <c:ptCount val="31"/>
                <c:pt idx="0">
                  <c:v>70179.724770642206</c:v>
                </c:pt>
                <c:pt idx="1">
                  <c:v>73512.545655783077</c:v>
                </c:pt>
                <c:pt idx="2">
                  <c:v>70885.010604453884</c:v>
                </c:pt>
                <c:pt idx="3">
                  <c:v>70248.155634158655</c:v>
                </c:pt>
                <c:pt idx="4">
                  <c:v>70323.715260848374</c:v>
                </c:pt>
                <c:pt idx="5">
                  <c:v>70279.933396764987</c:v>
                </c:pt>
                <c:pt idx="6">
                  <c:v>68990.366589327154</c:v>
                </c:pt>
                <c:pt idx="7">
                  <c:v>73358.481818181826</c:v>
                </c:pt>
                <c:pt idx="8">
                  <c:v>75342.126054150009</c:v>
                </c:pt>
                <c:pt idx="9">
                  <c:v>75994.167747514046</c:v>
                </c:pt>
                <c:pt idx="10">
                  <c:v>78677.528565382992</c:v>
                </c:pt>
                <c:pt idx="11">
                  <c:v>81647.799582463471</c:v>
                </c:pt>
                <c:pt idx="12">
                  <c:v>84161.999182338506</c:v>
                </c:pt>
                <c:pt idx="13">
                  <c:v>85068.386714116248</c:v>
                </c:pt>
                <c:pt idx="14">
                  <c:v>90291.637831603221</c:v>
                </c:pt>
                <c:pt idx="15">
                  <c:v>83684.500378501136</c:v>
                </c:pt>
                <c:pt idx="16">
                  <c:v>83673.974833456712</c:v>
                </c:pt>
                <c:pt idx="17">
                  <c:v>82081.643243243248</c:v>
                </c:pt>
                <c:pt idx="18">
                  <c:v>80665.695364238418</c:v>
                </c:pt>
                <c:pt idx="19">
                  <c:v>81779.54085077651</c:v>
                </c:pt>
                <c:pt idx="20">
                  <c:v>81687.212738017057</c:v>
                </c:pt>
                <c:pt idx="21">
                  <c:v>76097.613025608603</c:v>
                </c:pt>
                <c:pt idx="22">
                  <c:v>74799.841370558381</c:v>
                </c:pt>
                <c:pt idx="23">
                  <c:v>69405.742821473163</c:v>
                </c:pt>
                <c:pt idx="24">
                  <c:v>68950.453857791217</c:v>
                </c:pt>
                <c:pt idx="25">
                  <c:v>68028.444444444453</c:v>
                </c:pt>
                <c:pt idx="26">
                  <c:v>68859.108559659071</c:v>
                </c:pt>
                <c:pt idx="27">
                  <c:v>67884.626053234591</c:v>
                </c:pt>
                <c:pt idx="28">
                  <c:v>70869.400974491262</c:v>
                </c:pt>
                <c:pt idx="29">
                  <c:v>75678.225806451621</c:v>
                </c:pt>
                <c:pt idx="30">
                  <c:v>74903.648782767588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F2E-4816-94AF-AE7D0A6EDB20}"/>
            </c:ext>
          </c:extLst>
        </c:ser>
        <c:ser>
          <c:idx val="2"/>
          <c:order val="2"/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4662038753796906E-2"/>
                  <c:y val="1.78042321861101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ysClr val="windowText" lastClr="00000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91852401215009"/>
                      <c:h val="3.376854599406527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BF2E-4816-94AF-AE7D0A6EDB20}"/>
                </c:ext>
              </c:extLst>
            </c:dLbl>
            <c:dLbl>
              <c:idx val="20"/>
              <c:layout>
                <c:manualLayout>
                  <c:x val="-0.1039861162613908"/>
                  <c:y val="-2.3738872403560832E-2"/>
                </c:manualLayout>
              </c:layout>
              <c:tx>
                <c:rich>
                  <a:bodyPr/>
                  <a:lstStyle/>
                  <a:p>
                    <a:fld id="{B172569B-4ECC-4D40-8C58-D350ED9B2BB1}" type="VALUE">
                      <a:rPr lang="en-US"/>
                      <a:pPr/>
                      <a:t>[VALUE]</a:t>
                    </a:fld>
                    <a:r>
                      <a:rPr lang="en-US"/>
                      <a:t> (2007)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F2E-4816-94AF-AE7D0A6EDB20}"/>
                </c:ext>
              </c:extLst>
            </c:dLbl>
            <c:dLbl>
              <c:idx val="30"/>
              <c:layout>
                <c:manualLayout>
                  <c:x val="-1.6945689854912139E-16"/>
                  <c:y val="-1.1869436201780452E-2"/>
                </c:manualLayout>
              </c:layout>
              <c:tx>
                <c:rich>
                  <a:bodyPr/>
                  <a:lstStyle/>
                  <a:p>
                    <a:fld id="{92F45217-949C-4637-AFC5-CE58A7F9AE07}" type="VALUE">
                      <a:rPr lang="en-US" b="1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F2E-4816-94AF-AE7D0A6EDB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'[Chance for a Bachelor''s Degree by Age 24 by Family Income Charts 2017.xlsx]Chart 3'!$A$2:$A$32</c:f>
              <c:numCache>
                <c:formatCode>General</c:formatCode>
                <c:ptCount val="31"/>
                <c:pt idx="0">
                  <c:v>1987</c:v>
                </c:pt>
                <c:pt idx="1">
                  <c:v>1988</c:v>
                </c:pt>
                <c:pt idx="2">
                  <c:v>1989</c:v>
                </c:pt>
                <c:pt idx="3">
                  <c:v>1990</c:v>
                </c:pt>
                <c:pt idx="4">
                  <c:v>1991</c:v>
                </c:pt>
                <c:pt idx="5">
                  <c:v>1992</c:v>
                </c:pt>
                <c:pt idx="6">
                  <c:v>1993</c:v>
                </c:pt>
                <c:pt idx="7">
                  <c:v>1994</c:v>
                </c:pt>
                <c:pt idx="8">
                  <c:v>1995</c:v>
                </c:pt>
                <c:pt idx="9">
                  <c:v>1996</c:v>
                </c:pt>
                <c:pt idx="10">
                  <c:v>1997</c:v>
                </c:pt>
                <c:pt idx="11">
                  <c:v>1998</c:v>
                </c:pt>
                <c:pt idx="12">
                  <c:v>1999</c:v>
                </c:pt>
                <c:pt idx="13">
                  <c:v>2000</c:v>
                </c:pt>
                <c:pt idx="14">
                  <c:v>2001</c:v>
                </c:pt>
                <c:pt idx="15">
                  <c:v>2002</c:v>
                </c:pt>
                <c:pt idx="16">
                  <c:v>2003</c:v>
                </c:pt>
                <c:pt idx="17">
                  <c:v>2004</c:v>
                </c:pt>
                <c:pt idx="18">
                  <c:v>2005</c:v>
                </c:pt>
                <c:pt idx="19">
                  <c:v>2006</c:v>
                </c:pt>
                <c:pt idx="20">
                  <c:v>2007</c:v>
                </c:pt>
                <c:pt idx="21">
                  <c:v>2008</c:v>
                </c:pt>
                <c:pt idx="22">
                  <c:v>2009</c:v>
                </c:pt>
                <c:pt idx="23">
                  <c:v>2010</c:v>
                </c:pt>
                <c:pt idx="24">
                  <c:v>2011</c:v>
                </c:pt>
                <c:pt idx="25">
                  <c:v>2012</c:v>
                </c:pt>
                <c:pt idx="26">
                  <c:v>2013</c:v>
                </c:pt>
                <c:pt idx="27">
                  <c:v>2014</c:v>
                </c:pt>
                <c:pt idx="28">
                  <c:v>2015</c:v>
                </c:pt>
                <c:pt idx="29">
                  <c:v>2016</c:v>
                </c:pt>
                <c:pt idx="30">
                  <c:v>2017</c:v>
                </c:pt>
              </c:numCache>
            </c:numRef>
          </c:cat>
          <c:val>
            <c:numRef>
              <c:f>'[Chance for a Bachelor''s Degree by Age 24 by Family Income Charts 2017.xlsx]Chart 3'!$D$2:$D$32</c:f>
              <c:numCache>
                <c:formatCode>_("$"* #,##0_);_("$"* \(#,##0\);_("$"* "-"??_);_(@_)</c:formatCode>
                <c:ptCount val="31"/>
                <c:pt idx="0">
                  <c:v>110469.3119266055</c:v>
                </c:pt>
                <c:pt idx="1">
                  <c:v>116191.2562257886</c:v>
                </c:pt>
                <c:pt idx="2">
                  <c:v>114673.96606574762</c:v>
                </c:pt>
                <c:pt idx="3">
                  <c:v>113449.58564931783</c:v>
                </c:pt>
                <c:pt idx="4">
                  <c:v>111684.70502194052</c:v>
                </c:pt>
                <c:pt idx="5">
                  <c:v>112220.85156993341</c:v>
                </c:pt>
                <c:pt idx="6">
                  <c:v>110310.20881670534</c:v>
                </c:pt>
                <c:pt idx="7">
                  <c:v>115355.9090909091</c:v>
                </c:pt>
                <c:pt idx="8">
                  <c:v>117109.48956946292</c:v>
                </c:pt>
                <c:pt idx="9">
                  <c:v>115463.81322957198</c:v>
                </c:pt>
                <c:pt idx="12">
                  <c:v>119178.70400654129</c:v>
                </c:pt>
                <c:pt idx="13">
                  <c:v>123076.87623566626</c:v>
                </c:pt>
                <c:pt idx="16">
                  <c:v>126977.9422649889</c:v>
                </c:pt>
                <c:pt idx="17">
                  <c:v>125614.99099099099</c:v>
                </c:pt>
                <c:pt idx="18">
                  <c:v>123856.0927152318</c:v>
                </c:pt>
                <c:pt idx="19">
                  <c:v>128945.98244429441</c:v>
                </c:pt>
                <c:pt idx="20">
                  <c:v>137537.91858174655</c:v>
                </c:pt>
                <c:pt idx="21">
                  <c:v>122121.40373063547</c:v>
                </c:pt>
                <c:pt idx="22">
                  <c:v>124018.15989847716</c:v>
                </c:pt>
                <c:pt idx="23">
                  <c:v>111404.10424469414</c:v>
                </c:pt>
                <c:pt idx="24">
                  <c:v>114416.79273827534</c:v>
                </c:pt>
                <c:pt idx="25">
                  <c:v>116215.25925925927</c:v>
                </c:pt>
                <c:pt idx="26">
                  <c:v>118907.10169305788</c:v>
                </c:pt>
                <c:pt idx="27">
                  <c:v>120712.51620457655</c:v>
                </c:pt>
                <c:pt idx="28">
                  <c:v>123918.50100315278</c:v>
                </c:pt>
                <c:pt idx="29">
                  <c:v>130015.16129032259</c:v>
                </c:pt>
                <c:pt idx="30">
                  <c:v>133298.70542360214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F2E-4816-94AF-AE7D0A6EDB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3415112"/>
        <c:axId val="383414328"/>
      </c:lineChart>
      <c:catAx>
        <c:axId val="383415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000" b="0" i="0" baseline="0">
                    <a:effectLst/>
                  </a:rPr>
                  <a:t>Source: Calculated from October Current Population Survey File </a:t>
                </a:r>
                <a:endParaRPr lang="en-US" sz="1000">
                  <a:effectLst/>
                </a:endParaRPr>
              </a:p>
              <a:p>
                <a:pPr>
                  <a:defRPr/>
                </a:pPr>
                <a:r>
                  <a:rPr lang="en-US" sz="1000" b="0" i="0" baseline="0">
                    <a:effectLst/>
                  </a:rPr>
                  <a:t>(Formerly Table 14 in Census Bureau's School Enrollment Report)</a:t>
                </a:r>
                <a:endParaRPr lang="en-US" sz="1000">
                  <a:effectLst/>
                </a:endParaRPr>
              </a:p>
            </c:rich>
          </c:tx>
          <c:layout>
            <c:manualLayout>
              <c:xMode val="edge"/>
              <c:yMode val="edge"/>
              <c:x val="0"/>
              <c:y val="0.9485657764589515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4328"/>
        <c:crosses val="autoZero"/>
        <c:auto val="1"/>
        <c:lblAlgn val="ctr"/>
        <c:lblOffset val="100"/>
        <c:tickLblSkip val="5"/>
        <c:noMultiLvlLbl val="0"/>
      </c:catAx>
      <c:valAx>
        <c:axId val="383414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0" i="0" baseline="0">
                    <a:effectLst/>
                  </a:rPr>
                  <a:t>Upper Family Income Limits of Quartiles</a:t>
                </a:r>
                <a:endParaRPr lang="en-US" sz="1400">
                  <a:effectLst/>
                </a:endParaRPr>
              </a:p>
              <a:p>
                <a:pPr>
                  <a:defRPr sz="1400"/>
                </a:pPr>
                <a:r>
                  <a:rPr lang="en-US" sz="1400" b="0" i="0" baseline="0">
                    <a:effectLst/>
                  </a:rPr>
                  <a:t>(Constant 2016 Dollars/CPI-U-RS)</a:t>
                </a:r>
                <a:endParaRPr lang="en-US" sz="1400"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511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8388034366556"/>
          <c:y val="0.14868303226802529"/>
          <c:w val="0.77614135974711973"/>
          <c:h val="0.6714319901188822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solidFill>
                <a:schemeClr val="accen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6C-4F13-B01B-F182043D86D0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36C-4F13-B01B-F182043D86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'[Chance for a Bachelor''s Degree by Age 24 by Family Income Charts 2017.xlsx]Chart 4'!$D$1:$F$1</c:f>
              <c:strCache>
                <c:ptCount val="3"/>
                <c:pt idx="0">
                  <c:v>Bottom</c:v>
                </c:pt>
                <c:pt idx="1">
                  <c:v>Second</c:v>
                </c:pt>
                <c:pt idx="2">
                  <c:v>Third</c:v>
                </c:pt>
              </c:strCache>
            </c:strRef>
          </c:cat>
          <c:val>
            <c:numRef>
              <c:f>'[Chance for a Bachelor''s Degree by Age 24 by Family Income Charts 2017.xlsx]Chart 4'!$D$2:$F$2</c:f>
              <c:numCache>
                <c:formatCode>0.0</c:formatCode>
                <c:ptCount val="3"/>
                <c:pt idx="0">
                  <c:v>5.0999999999999996</c:v>
                </c:pt>
                <c:pt idx="1">
                  <c:v>6.7</c:v>
                </c:pt>
                <c:pt idx="2">
                  <c:v>20.7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36C-4F13-B01B-F182043D86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3415896"/>
        <c:axId val="383415504"/>
      </c:barChart>
      <c:catAx>
        <c:axId val="38341589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/>
                  <a:t>Quartile</a:t>
                </a:r>
              </a:p>
            </c:rich>
          </c:tx>
          <c:layout>
            <c:manualLayout>
              <c:xMode val="edge"/>
              <c:yMode val="edge"/>
              <c:x val="1.2391023274354377E-2"/>
              <c:y val="0.4275642445834956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5504"/>
        <c:crossesAt val="0"/>
        <c:auto val="1"/>
        <c:lblAlgn val="ctr"/>
        <c:lblOffset val="100"/>
        <c:noMultiLvlLbl val="0"/>
      </c:catAx>
      <c:valAx>
        <c:axId val="383415504"/>
        <c:scaling>
          <c:orientation val="minMax"/>
          <c:max val="21"/>
          <c:min val="-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400" b="1"/>
                  <a:t>Change (%)</a:t>
                </a:r>
              </a:p>
            </c:rich>
          </c:tx>
          <c:layout>
            <c:manualLayout>
              <c:xMode val="edge"/>
              <c:yMode val="edge"/>
              <c:x val="0.51320775115577477"/>
              <c:y val="0.866910799752971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solidFill>
              <a:sysClr val="windowText" lastClr="00000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383415896"/>
        <c:crosses val="autoZero"/>
        <c:crossBetween val="between"/>
        <c:majorUnit val="3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Median Family Income for </a:t>
            </a:r>
          </a:p>
          <a:p>
            <a:pPr>
              <a:defRPr b="1"/>
            </a:pPr>
            <a:r>
              <a:rPr lang="en-US" b="1"/>
              <a:t>Families with Children 18 to 24 Years,</a:t>
            </a:r>
          </a:p>
          <a:p>
            <a:pPr>
              <a:defRPr b="1"/>
            </a:pPr>
            <a:r>
              <a:rPr lang="en-US" b="1"/>
              <a:t>2017</a:t>
            </a:r>
          </a:p>
        </c:rich>
      </c:tx>
      <c:layout>
        <c:manualLayout>
          <c:xMode val="edge"/>
          <c:yMode val="edge"/>
          <c:x val="0.38851448691491414"/>
          <c:y val="1.01149737523436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5597590531068676"/>
          <c:y val="0.14946044705969938"/>
          <c:w val="0.67986705684777904"/>
          <c:h val="0.70998654505779346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AC00A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'[Copy of Income Quartiles.xlsx]Chart Rankings'!$A$4:$A$10</c:f>
              <c:strCache>
                <c:ptCount val="7"/>
                <c:pt idx="0">
                  <c:v>Black, non-Hispanic</c:v>
                </c:pt>
                <c:pt idx="1">
                  <c:v>Hispanic</c:v>
                </c:pt>
                <c:pt idx="2">
                  <c:v>Males</c:v>
                </c:pt>
                <c:pt idx="3">
                  <c:v>Total</c:v>
                </c:pt>
                <c:pt idx="4">
                  <c:v>Females</c:v>
                </c:pt>
                <c:pt idx="5">
                  <c:v>Asian</c:v>
                </c:pt>
                <c:pt idx="6">
                  <c:v>White, non-Hispanic</c:v>
                </c:pt>
              </c:strCache>
            </c:strRef>
          </c:cat>
          <c:val>
            <c:numRef>
              <c:f>'[Copy of Income Quartiles.xlsx]Chart Rankings'!$B$4:$B$10</c:f>
              <c:numCache>
                <c:formatCode>_("$"* #,##0_);_("$"* \(#,##0\);_("$"* "-"??_);_(@_)</c:formatCode>
                <c:ptCount val="7"/>
                <c:pt idx="0">
                  <c:v>48815.615187503754</c:v>
                </c:pt>
                <c:pt idx="1">
                  <c:v>56891.741501072982</c:v>
                </c:pt>
                <c:pt idx="2">
                  <c:v>74669.284551262142</c:v>
                </c:pt>
                <c:pt idx="3">
                  <c:v>74904.648782767588</c:v>
                </c:pt>
                <c:pt idx="4">
                  <c:v>75263.465618521077</c:v>
                </c:pt>
                <c:pt idx="5">
                  <c:v>77795.651246038891</c:v>
                </c:pt>
                <c:pt idx="6">
                  <c:v>96610.417791265427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DA-4CC2-8FD5-BBA08D6A409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37302104"/>
        <c:axId val="637311512"/>
      </c:barChart>
      <c:catAx>
        <c:axId val="6373021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7311512"/>
        <c:crosses val="autoZero"/>
        <c:auto val="1"/>
        <c:lblAlgn val="ctr"/>
        <c:lblOffset val="100"/>
        <c:noMultiLvlLbl val="0"/>
      </c:catAx>
      <c:valAx>
        <c:axId val="637311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637302104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Upper Family Income Limits for White, non-Hispanics for</a:t>
            </a:r>
          </a:p>
          <a:p>
            <a:pPr>
              <a:defRPr b="1"/>
            </a:pPr>
            <a:r>
              <a:rPr lang="en-US" b="1"/>
              <a:t>First, Second and Third Family Income Quartiles</a:t>
            </a:r>
          </a:p>
          <a:p>
            <a:pPr>
              <a:defRPr b="1"/>
            </a:pPr>
            <a:r>
              <a:rPr lang="en-US" b="1"/>
              <a:t>1987 to 2017</a:t>
            </a:r>
          </a:p>
        </c:rich>
      </c:tx>
      <c:layout>
        <c:manualLayout>
          <c:xMode val="edge"/>
          <c:yMode val="edge"/>
          <c:x val="0.24627582912712903"/>
          <c:y val="1.13154710248639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272882747145606"/>
          <c:y val="0.13312235999351782"/>
          <c:w val="0.80708030666731723"/>
          <c:h val="0.70225724813827006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08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3267250514391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83-4216-A5B9-05E90DD76544}"/>
                </c:ext>
              </c:extLst>
            </c:dLbl>
            <c:dLbl>
              <c:idx val="16"/>
              <c:layout>
                <c:manualLayout>
                  <c:x val="-4.955810923476818E-2"/>
                  <c:y val="-2.375729777684088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639A5A11-6B67-4A91-B2C4-A17F98F73F7B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DC9A274B-2F7F-4C15-A788-8B0696952E9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741564988610341"/>
                      <c:h val="6.425266518546116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683-4216-A5B9-05E90DD76544}"/>
                </c:ext>
              </c:extLst>
            </c:dLbl>
            <c:dLbl>
              <c:idx val="30"/>
              <c:layout>
                <c:manualLayout>
                  <c:x val="-3.5514623207274533E-2"/>
                  <c:y val="9.363580637037106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83-4216-A5B9-05E90DD76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race-ethnicity.xlsx]Whites'!$B$5:$B$20,'[Income Quartiles 1987 to 2017 by gender and race-ethnicity.xlsx]Whites'!$B$22,'[Income Quartiles 1987 to 2017 by gender and race-ethnicity.xlsx]Whites'!$B$24:$B$37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race-ethnicity.xlsx]Whites'!$H$5:$H$20,'[Income Quartiles 1987 to 2017 by gender and race-ethnicity.xlsx]Whites'!$H$22,'[Income Quartiles 1987 to 2017 by gender and race-ethnicity.xlsx]Whites'!$H$24:$H$37</c:f>
              <c:numCache>
                <c:formatCode>_("$"* #,##0_);_("$"* \(#,##0\);_("$"* "-"??_);_(@_)</c:formatCode>
                <c:ptCount val="31"/>
                <c:pt idx="0">
                  <c:v>56684.993049347759</c:v>
                </c:pt>
                <c:pt idx="1">
                  <c:v>55937.681621061587</c:v>
                </c:pt>
                <c:pt idx="2">
                  <c:v>49647.307437493284</c:v>
                </c:pt>
                <c:pt idx="3">
                  <c:v>50147.325607184153</c:v>
                </c:pt>
                <c:pt idx="4">
                  <c:v>51714.319320014882</c:v>
                </c:pt>
                <c:pt idx="5">
                  <c:v>51174.847909863216</c:v>
                </c:pt>
                <c:pt idx="6">
                  <c:v>49966.076175342401</c:v>
                </c:pt>
                <c:pt idx="7">
                  <c:v>48896.001214622469</c:v>
                </c:pt>
                <c:pt idx="8">
                  <c:v>54330.963364552888</c:v>
                </c:pt>
                <c:pt idx="9">
                  <c:v>56511.561334927224</c:v>
                </c:pt>
                <c:pt idx="10">
                  <c:v>60046.368245062491</c:v>
                </c:pt>
                <c:pt idx="11">
                  <c:v>59072.197393916016</c:v>
                </c:pt>
                <c:pt idx="12">
                  <c:v>58553.009055164497</c:v>
                </c:pt>
                <c:pt idx="13">
                  <c:v>61066.378622938733</c:v>
                </c:pt>
                <c:pt idx="14">
                  <c:v>60236.084742821215</c:v>
                </c:pt>
                <c:pt idx="15">
                  <c:v>63082.079184673479</c:v>
                </c:pt>
                <c:pt idx="16">
                  <c:v>65384.751573778129</c:v>
                </c:pt>
                <c:pt idx="17">
                  <c:v>62842.525960370556</c:v>
                </c:pt>
                <c:pt idx="18">
                  <c:v>63590.003649634615</c:v>
                </c:pt>
                <c:pt idx="19">
                  <c:v>61095.472726792112</c:v>
                </c:pt>
                <c:pt idx="20">
                  <c:v>57967.739860093221</c:v>
                </c:pt>
                <c:pt idx="21">
                  <c:v>56369.091760022486</c:v>
                </c:pt>
                <c:pt idx="22">
                  <c:v>55187.134291323076</c:v>
                </c:pt>
                <c:pt idx="23">
                  <c:v>54773.986303188016</c:v>
                </c:pt>
                <c:pt idx="24">
                  <c:v>46953.930407041262</c:v>
                </c:pt>
                <c:pt idx="25">
                  <c:v>48520.856741866985</c:v>
                </c:pt>
                <c:pt idx="26">
                  <c:v>49728.738823214022</c:v>
                </c:pt>
                <c:pt idx="27">
                  <c:v>47223.381266876859</c:v>
                </c:pt>
                <c:pt idx="28">
                  <c:v>49115.575694895546</c:v>
                </c:pt>
                <c:pt idx="29">
                  <c:v>50112.225666034035</c:v>
                </c:pt>
                <c:pt idx="30">
                  <c:v>46429.404699865474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83-4216-A5B9-05E90DD76544}"/>
            </c:ext>
          </c:extLst>
        </c:ser>
        <c:ser>
          <c:idx val="1"/>
          <c:order val="1"/>
          <c:spPr>
            <a:ln w="28575" cap="rnd">
              <a:solidFill>
                <a:srgbClr val="33CC3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683-4216-A5B9-05E90DD7654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683-4216-A5B9-05E90DD76544}"/>
                </c:ext>
              </c:extLst>
            </c:dLbl>
            <c:dLbl>
              <c:idx val="17"/>
              <c:layout>
                <c:manualLayout>
                  <c:x val="-3.8682753962254832E-2"/>
                  <c:y val="-2.407194765106667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A8A9AEE6-F4AD-46D9-9F56-CBF5DABA8222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A66A8B68-2038-4755-A546-39CB57FE02F4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84698389100729"/>
                      <c:h val="6.10711024076404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8683-4216-A5B9-05E90DD76544}"/>
                </c:ext>
              </c:extLst>
            </c:dLbl>
            <c:dLbl>
              <c:idx val="30"/>
              <c:layout>
                <c:manualLayout>
                  <c:x val="-5.7885983919747766E-2"/>
                  <c:y val="1.6907191020846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83-4216-A5B9-05E90DD76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race-ethnicity.xlsx]Whites'!$B$5:$B$20,'[Income Quartiles 1987 to 2017 by gender and race-ethnicity.xlsx]Whites'!$B$22,'[Income Quartiles 1987 to 2017 by gender and race-ethnicity.xlsx]Whites'!$B$24:$B$37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race-ethnicity.xlsx]Whites'!$I$5:$I$20,'[Income Quartiles 1987 to 2017 by gender and race-ethnicity.xlsx]Whites'!$I$22,'[Income Quartiles 1987 to 2017 by gender and race-ethnicity.xlsx]Whites'!$I$24:$I$37</c:f>
              <c:numCache>
                <c:formatCode>_("$"* #,##0_);_("$"* \(#,##0\);_("$"* "-"??_);_(@_)</c:formatCode>
                <c:ptCount val="31"/>
                <c:pt idx="0">
                  <c:v>96610.417791265427</c:v>
                </c:pt>
                <c:pt idx="1">
                  <c:v>95015.003197486192</c:v>
                </c:pt>
                <c:pt idx="2">
                  <c:v>89126.791581005644</c:v>
                </c:pt>
                <c:pt idx="3">
                  <c:v>87015.964887139635</c:v>
                </c:pt>
                <c:pt idx="4">
                  <c:v>85639.134788497904</c:v>
                </c:pt>
                <c:pt idx="5">
                  <c:v>84637.429855164708</c:v>
                </c:pt>
                <c:pt idx="6">
                  <c:v>83687.55547554807</c:v>
                </c:pt>
                <c:pt idx="7">
                  <c:v>81859.10037401013</c:v>
                </c:pt>
                <c:pt idx="8">
                  <c:v>89197.445793225779</c:v>
                </c:pt>
                <c:pt idx="9">
                  <c:v>89850.832935608429</c:v>
                </c:pt>
                <c:pt idx="10">
                  <c:v>95094.318865488836</c:v>
                </c:pt>
                <c:pt idx="11">
                  <c:v>93542.290727211643</c:v>
                </c:pt>
                <c:pt idx="12">
                  <c:v>92720.376033702094</c:v>
                </c:pt>
                <c:pt idx="13">
                  <c:v>93802.178892079246</c:v>
                </c:pt>
                <c:pt idx="14">
                  <c:v>96159.195688613123</c:v>
                </c:pt>
                <c:pt idx="15">
                  <c:v>97959.57394780693</c:v>
                </c:pt>
                <c:pt idx="16">
                  <c:v>98782.955538455222</c:v>
                </c:pt>
                <c:pt idx="17">
                  <c:v>98930.569147835224</c:v>
                </c:pt>
                <c:pt idx="18">
                  <c:v>97686.030656165312</c:v>
                </c:pt>
                <c:pt idx="19">
                  <c:v>93671.665966442262</c:v>
                </c:pt>
                <c:pt idx="20">
                  <c:v>90522.090746132817</c:v>
                </c:pt>
                <c:pt idx="21">
                  <c:v>88822.91633434649</c:v>
                </c:pt>
                <c:pt idx="22">
                  <c:v>88573.111251319177</c:v>
                </c:pt>
                <c:pt idx="23">
                  <c:v>84284.345695953831</c:v>
                </c:pt>
                <c:pt idx="24">
                  <c:v>75161.983429567539</c:v>
                </c:pt>
                <c:pt idx="25">
                  <c:v>76764.547946947088</c:v>
                </c:pt>
                <c:pt idx="26">
                  <c:v>77734.234143791153</c:v>
                </c:pt>
                <c:pt idx="27">
                  <c:v>76842.471721818438</c:v>
                </c:pt>
                <c:pt idx="28">
                  <c:v>76773.099360028165</c:v>
                </c:pt>
                <c:pt idx="29">
                  <c:v>78418.689582314735</c:v>
                </c:pt>
                <c:pt idx="30">
                  <c:v>76333.789205386202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683-4216-A5B9-05E90DD76544}"/>
            </c:ext>
          </c:extLst>
        </c:ser>
        <c:ser>
          <c:idx val="2"/>
          <c:order val="2"/>
          <c:spPr>
            <a:ln w="28575" cap="rnd">
              <a:solidFill>
                <a:srgbClr val="79FF79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114082137421337E-3"/>
                  <c:y val="-1.892495830224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683-4216-A5B9-05E90DD76544}"/>
                </c:ext>
              </c:extLst>
            </c:dLbl>
            <c:dLbl>
              <c:idx val="1"/>
              <c:layout>
                <c:manualLayout>
                  <c:x val="-3.627323410540801E-3"/>
                  <c:y val="-2.499532546667205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C3F069BF-D2A7-4AC0-BF22-4F0B46699D1B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22A0D775-B2CD-4359-912F-FEC8155254FA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28123657727254"/>
                      <c:h val="6.661123504974457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8683-4216-A5B9-05E90DD76544}"/>
                </c:ext>
              </c:extLst>
            </c:dLbl>
            <c:dLbl>
              <c:idx val="10"/>
              <c:layout>
                <c:manualLayout>
                  <c:x val="-6.264085516549435E-2"/>
                  <c:y val="-2.1753798324375864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B4AB1623-37D6-4AA7-8053-BAD8A03B41ED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1326CEC1-B246-45AC-89D1-04E2ADA122C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74096753498077"/>
                      <c:h val="5.67091188038886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8683-4216-A5B9-05E90DD76544}"/>
                </c:ext>
              </c:extLst>
            </c:dLbl>
            <c:dLbl>
              <c:idx val="30"/>
              <c:layout>
                <c:manualLayout>
                  <c:x val="-4.5861289460570123E-2"/>
                  <c:y val="1.6647768041702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683-4216-A5B9-05E90DD76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race-ethnicity.xlsx]Whites'!$B$5:$B$20,'[Income Quartiles 1987 to 2017 by gender and race-ethnicity.xlsx]Whites'!$B$22,'[Income Quartiles 1987 to 2017 by gender and race-ethnicity.xlsx]Whites'!$B$24:$B$37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race-ethnicity.xlsx]Whites'!$J$5:$J$20,'[Income Quartiles 1987 to 2017 by gender and race-ethnicity.xlsx]Whites'!$J$22,'[Income Quartiles 1987 to 2017 by gender and race-ethnicity.xlsx]Whites'!$J$24:$J$37</c:f>
              <c:numCache>
                <c:formatCode>_("$"* #,##0_);_("$"* \(#,##0\);_("$"* "-"??_);_(@_)</c:formatCode>
                <c:ptCount val="31"/>
                <c:pt idx="1">
                  <c:v>147546.10966398346</c:v>
                </c:pt>
                <c:pt idx="2">
                  <c:v>144212.02220323737</c:v>
                </c:pt>
                <c:pt idx="3">
                  <c:v>144109.46274972262</c:v>
                </c:pt>
                <c:pt idx="4">
                  <c:v>140436.81062570648</c:v>
                </c:pt>
                <c:pt idx="5">
                  <c:v>138857.68567015507</c:v>
                </c:pt>
                <c:pt idx="6">
                  <c:v>135080.65356416564</c:v>
                </c:pt>
                <c:pt idx="7">
                  <c:v>131609.3367049282</c:v>
                </c:pt>
                <c:pt idx="8">
                  <c:v>144811.23466024175</c:v>
                </c:pt>
                <c:pt idx="9">
                  <c:v>143152.06232242018</c:v>
                </c:pt>
                <c:pt idx="10">
                  <c:v>148854.02959367304</c:v>
                </c:pt>
                <c:pt idx="11">
                  <c:v>148118.39433362425</c:v>
                </c:pt>
                <c:pt idx="12">
                  <c:v>142109.8169452741</c:v>
                </c:pt>
                <c:pt idx="13">
                  <c:v>140700.26678573221</c:v>
                </c:pt>
                <c:pt idx="14">
                  <c:v>141883.68351399098</c:v>
                </c:pt>
                <c:pt idx="24">
                  <c:v>115499.23585943299</c:v>
                </c:pt>
                <c:pt idx="25">
                  <c:v>117390.08367927781</c:v>
                </c:pt>
                <c:pt idx="26">
                  <c:v>118039.94826289378</c:v>
                </c:pt>
                <c:pt idx="27">
                  <c:v>120964.04211537658</c:v>
                </c:pt>
                <c:pt idx="28">
                  <c:v>121876.21605625516</c:v>
                </c:pt>
                <c:pt idx="29">
                  <c:v>122274.28764569113</c:v>
                </c:pt>
                <c:pt idx="30">
                  <c:v>118480.07128481232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8683-4216-A5B9-05E90DD76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0743392"/>
        <c:axId val="590750056"/>
      </c:lineChart>
      <c:catAx>
        <c:axId val="590743392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Note: Data for 1987 to 1993 may inlcude persons of Hispanic origin</a:t>
                </a:r>
              </a:p>
              <a:p>
                <a:pPr algn="l">
                  <a:defRPr sz="1200"/>
                </a:pPr>
                <a:r>
                  <a:rPr lang="en-US" sz="1200"/>
                  <a:t>Source: Calculated from October Current Population Survey File</a:t>
                </a:r>
              </a:p>
              <a:p>
                <a:pPr algn="l">
                  <a:defRPr sz="1200"/>
                </a:pPr>
                <a:r>
                  <a:rPr lang="en-US" sz="1200"/>
                  <a:t>(Formerly Table 14 in Census Bureau's School Enrollment Report)</a:t>
                </a:r>
              </a:p>
            </c:rich>
          </c:tx>
          <c:layout>
            <c:manualLayout>
              <c:xMode val="edge"/>
              <c:yMode val="edge"/>
              <c:x val="1.9096686731017503E-3"/>
              <c:y val="0.95096653250523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0750056"/>
        <c:crosses val="autoZero"/>
        <c:auto val="1"/>
        <c:lblAlgn val="ctr"/>
        <c:lblOffset val="100"/>
        <c:tickLblSkip val="5"/>
        <c:noMultiLvlLbl val="0"/>
      </c:catAx>
      <c:valAx>
        <c:axId val="5907500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Upper Family Income Limits of Quartiles</a:t>
                </a:r>
              </a:p>
              <a:p>
                <a:pPr>
                  <a:defRPr/>
                </a:pPr>
                <a:r>
                  <a:rPr lang="en-US"/>
                  <a:t>(Constant 2017 Dollars/CPI-U-RS)</a:t>
                </a:r>
              </a:p>
            </c:rich>
          </c:tx>
          <c:layout>
            <c:manualLayout>
              <c:xMode val="edge"/>
              <c:yMode val="edge"/>
              <c:x val="1.3955185515118125E-2"/>
              <c:y val="0.290852874492823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0743392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Upper Family Income Limits for Black, non-Hispanics for</a:t>
            </a:r>
          </a:p>
          <a:p>
            <a:pPr>
              <a:defRPr b="1"/>
            </a:pPr>
            <a:r>
              <a:rPr lang="en-US" b="1"/>
              <a:t>First, Second and Third Family Income Quartiles</a:t>
            </a:r>
          </a:p>
          <a:p>
            <a:pPr>
              <a:defRPr b="1"/>
            </a:pPr>
            <a:r>
              <a:rPr lang="en-US" b="1"/>
              <a:t>1987 to 2017</a:t>
            </a:r>
          </a:p>
        </c:rich>
      </c:tx>
      <c:layout>
        <c:manualLayout>
          <c:xMode val="edge"/>
          <c:yMode val="edge"/>
          <c:x val="0.27937053980333149"/>
          <c:y val="1.70858114749505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5099692627147956"/>
          <c:y val="0.16774440269403712"/>
          <c:w val="0.7825526390875116"/>
          <c:h val="0.68879312042140151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4.4742721424948107E-3"/>
                  <c:y val="1.44335143702605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E37-42C7-934B-FCAAB584A365}"/>
                </c:ext>
              </c:extLst>
            </c:dLbl>
            <c:dLbl>
              <c:idx val="14"/>
              <c:layout>
                <c:manualLayout>
                  <c:x val="-4.3922593710355291E-2"/>
                  <c:y val="-2.5918697828309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7DD4AE68-AD12-46F0-A6F3-A492C57DC1F0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955092DE-3444-4071-9C73-03F915FE1DEB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26439296478496"/>
                      <c:h val="5.3684157916498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E37-42C7-934B-FCAAB584A36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37-42C7-934B-FCAAB584A365}"/>
                </c:ext>
              </c:extLst>
            </c:dLbl>
            <c:dLbl>
              <c:idx val="30"/>
              <c:layout>
                <c:manualLayout>
                  <c:x val="-3.5514623207274554E-2"/>
                  <c:y val="-1.6490501014243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37-42C7-934B-FCAAB584A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race-ethnicity.xlsx]Blacks'!$B$5:$B$20,'[Income Quartiles 1987 to 2017 by gender and race-ethnicity.xlsx]Blacks'!$B$22,'[Income Quartiles 1987 to 2017 by gender and race-ethnicity.xlsx]Blacks'!$B$24:$B$37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race-ethnicity.xlsx]Blacks'!$H$5:$H$20,'[Income Quartiles 1987 to 2017 by gender and race-ethnicity.xlsx]Blacks'!$H$22,'[Income Quartiles 1987 to 2017 by gender and race-ethnicity.xlsx]Blacks'!$H$24:$H$37</c:f>
              <c:numCache>
                <c:formatCode>_("$"* #,##0_);_("$"* \(#,##0\);_("$"* "-"??_);_(@_)</c:formatCode>
                <c:ptCount val="31"/>
                <c:pt idx="0">
                  <c:v>26070.190712311778</c:v>
                </c:pt>
                <c:pt idx="1">
                  <c:v>29281.587253181315</c:v>
                </c:pt>
                <c:pt idx="2">
                  <c:v>28888.615215711332</c:v>
                </c:pt>
                <c:pt idx="3">
                  <c:v>25186.747075667656</c:v>
                </c:pt>
                <c:pt idx="4">
                  <c:v>22899.504239923084</c:v>
                </c:pt>
                <c:pt idx="5">
                  <c:v>25566.507865284064</c:v>
                </c:pt>
                <c:pt idx="6">
                  <c:v>22379.450890603432</c:v>
                </c:pt>
                <c:pt idx="7">
                  <c:v>23445.098033702194</c:v>
                </c:pt>
                <c:pt idx="8">
                  <c:v>25249.12449447234</c:v>
                </c:pt>
                <c:pt idx="9">
                  <c:v>25522.832635644114</c:v>
                </c:pt>
                <c:pt idx="10">
                  <c:v>28522.083341455229</c:v>
                </c:pt>
                <c:pt idx="11">
                  <c:v>28915.512520421991</c:v>
                </c:pt>
                <c:pt idx="12">
                  <c:v>25544.329511407657</c:v>
                </c:pt>
                <c:pt idx="13">
                  <c:v>26328.097065998583</c:v>
                </c:pt>
                <c:pt idx="14">
                  <c:v>31288.405544888472</c:v>
                </c:pt>
                <c:pt idx="15">
                  <c:v>29101.314967565646</c:v>
                </c:pt>
                <c:pt idx="16">
                  <c:v>28732.978838972147</c:v>
                </c:pt>
                <c:pt idx="17">
                  <c:v>28393.768695755578</c:v>
                </c:pt>
                <c:pt idx="18">
                  <c:v>30585.086398398675</c:v>
                </c:pt>
                <c:pt idx="19">
                  <c:v>25210.534781272345</c:v>
                </c:pt>
                <c:pt idx="20">
                  <c:v>22885.530513743161</c:v>
                </c:pt>
                <c:pt idx="21">
                  <c:v>20793.798935983763</c:v>
                </c:pt>
                <c:pt idx="22">
                  <c:v>22069.21915624911</c:v>
                </c:pt>
                <c:pt idx="23">
                  <c:v>22641.575361262141</c:v>
                </c:pt>
                <c:pt idx="24">
                  <c:v>21837.396110095888</c:v>
                </c:pt>
                <c:pt idx="25">
                  <c:v>22096.245351268022</c:v>
                </c:pt>
                <c:pt idx="26">
                  <c:v>22239.407891620813</c:v>
                </c:pt>
                <c:pt idx="27">
                  <c:v>20701.845253878597</c:v>
                </c:pt>
                <c:pt idx="28">
                  <c:v>19379.301325979224</c:v>
                </c:pt>
                <c:pt idx="29">
                  <c:v>21745.353445347304</c:v>
                </c:pt>
                <c:pt idx="30">
                  <c:v>21959.593397711498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37-42C7-934B-FCAAB584A365}"/>
            </c:ext>
          </c:extLst>
        </c:ser>
        <c:ser>
          <c:idx val="1"/>
          <c:order val="1"/>
          <c:spPr>
            <a:ln w="28575" cap="rnd">
              <a:solidFill>
                <a:srgbClr val="AC00AC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E37-42C7-934B-FCAAB584A365}"/>
                </c:ext>
              </c:extLst>
            </c:dLbl>
            <c:dLbl>
              <c:idx val="11"/>
              <c:layout>
                <c:manualLayout>
                  <c:x val="-4.592337070501188E-2"/>
                  <c:y val="-2.59186978283091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A6A0A8CA-0615-4E0D-813C-6EF66CD0FFF2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FA65603D-27C8-43EE-B7D3-149012FF5AE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26283897547195"/>
                      <c:h val="5.368415791649816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E37-42C7-934B-FCAAB584A365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E37-42C7-934B-FCAAB584A365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E37-42C7-934B-FCAAB584A365}"/>
                </c:ext>
              </c:extLst>
            </c:dLbl>
            <c:dLbl>
              <c:idx val="30"/>
              <c:layout>
                <c:manualLayout>
                  <c:x val="-5.7885983919747766E-2"/>
                  <c:y val="1.6907191020846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E37-42C7-934B-FCAAB584A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race-ethnicity.xlsx]Blacks'!$B$5:$B$20,'[Income Quartiles 1987 to 2017 by gender and race-ethnicity.xlsx]Blacks'!$B$22,'[Income Quartiles 1987 to 2017 by gender and race-ethnicity.xlsx]Blacks'!$B$24:$B$37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race-ethnicity.xlsx]Blacks'!$I$5:$I$20,'[Income Quartiles 1987 to 2017 by gender and race-ethnicity.xlsx]Blacks'!$I$22,'[Income Quartiles 1987 to 2017 by gender and race-ethnicity.xlsx]Blacks'!$I$24:$I$37</c:f>
              <c:numCache>
                <c:formatCode>_("$"* #,##0_);_("$"* \(#,##0\);_("$"* "-"??_);_(@_)</c:formatCode>
                <c:ptCount val="31"/>
                <c:pt idx="0">
                  <c:v>48815.615187503754</c:v>
                </c:pt>
                <c:pt idx="1">
                  <c:v>49987.934431182424</c:v>
                </c:pt>
                <c:pt idx="2">
                  <c:v>51390.815659863161</c:v>
                </c:pt>
                <c:pt idx="3">
                  <c:v>44890.296794071728</c:v>
                </c:pt>
                <c:pt idx="4">
                  <c:v>44583.78343890034</c:v>
                </c:pt>
                <c:pt idx="5">
                  <c:v>45075.126930948441</c:v>
                </c:pt>
                <c:pt idx="6">
                  <c:v>40398.926045307489</c:v>
                </c:pt>
                <c:pt idx="7">
                  <c:v>43845.076624680783</c:v>
                </c:pt>
                <c:pt idx="8">
                  <c:v>44519.424919297984</c:v>
                </c:pt>
                <c:pt idx="9">
                  <c:v>45982.899817936566</c:v>
                </c:pt>
                <c:pt idx="10">
                  <c:v>50398.346824146618</c:v>
                </c:pt>
                <c:pt idx="11">
                  <c:v>54937.401873979921</c:v>
                </c:pt>
                <c:pt idx="12">
                  <c:v>48527.832787287523</c:v>
                </c:pt>
                <c:pt idx="13">
                  <c:v>52029.143820848149</c:v>
                </c:pt>
                <c:pt idx="14">
                  <c:v>53930.983554578626</c:v>
                </c:pt>
                <c:pt idx="15">
                  <c:v>49741.4965480596</c:v>
                </c:pt>
                <c:pt idx="16">
                  <c:v>50913.138977478331</c:v>
                </c:pt>
                <c:pt idx="17">
                  <c:v>52745.706943980993</c:v>
                </c:pt>
                <c:pt idx="18">
                  <c:v>51503.638166745244</c:v>
                </c:pt>
                <c:pt idx="19">
                  <c:v>45754.521253933839</c:v>
                </c:pt>
                <c:pt idx="20">
                  <c:v>45023.202302244652</c:v>
                </c:pt>
                <c:pt idx="21">
                  <c:v>41614.745748611538</c:v>
                </c:pt>
                <c:pt idx="22">
                  <c:v>43286.915524260112</c:v>
                </c:pt>
                <c:pt idx="23">
                  <c:v>47360.579138557419</c:v>
                </c:pt>
                <c:pt idx="24">
                  <c:v>42460.891660221707</c:v>
                </c:pt>
                <c:pt idx="25">
                  <c:v>41050.831747542026</c:v>
                </c:pt>
                <c:pt idx="26">
                  <c:v>41756.104276515864</c:v>
                </c:pt>
                <c:pt idx="27">
                  <c:v>40881.621674642563</c:v>
                </c:pt>
                <c:pt idx="28">
                  <c:v>39960.341743794175</c:v>
                </c:pt>
                <c:pt idx="29">
                  <c:v>43260.227994075329</c:v>
                </c:pt>
                <c:pt idx="30">
                  <c:v>39151.341401522543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E37-42C7-934B-FCAAB584A365}"/>
            </c:ext>
          </c:extLst>
        </c:ser>
        <c:ser>
          <c:idx val="2"/>
          <c:order val="2"/>
          <c:spPr>
            <a:ln w="28575" cap="rnd">
              <a:solidFill>
                <a:srgbClr val="9966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114082137421337E-3"/>
                  <c:y val="-1.892495830224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E37-42C7-934B-FCAAB584A36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E37-42C7-934B-FCAAB584A365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E37-42C7-934B-FCAAB584A365}"/>
                </c:ext>
              </c:extLst>
            </c:dLbl>
            <c:dLbl>
              <c:idx val="17"/>
              <c:layout>
                <c:manualLayout>
                  <c:x val="-3.2778759537912767E-2"/>
                  <c:y val="-2.591868377385222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B1B59E32-6B8C-4C53-93EC-040EF655B63E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6EACC831-17B6-488E-8DB7-AEB68302DEC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965444428235174"/>
                      <c:h val="5.737763016206932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E37-42C7-934B-FCAAB584A365}"/>
                </c:ext>
              </c:extLst>
            </c:dLbl>
            <c:dLbl>
              <c:idx val="30"/>
              <c:layout>
                <c:manualLayout>
                  <c:x val="-4.5861289460570123E-2"/>
                  <c:y val="1.6647768041702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E37-42C7-934B-FCAAB584A3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race-ethnicity.xlsx]Blacks'!$B$5:$B$20,'[Income Quartiles 1987 to 2017 by gender and race-ethnicity.xlsx]Blacks'!$B$22,'[Income Quartiles 1987 to 2017 by gender and race-ethnicity.xlsx]Blacks'!$B$24:$B$37</c:f>
              <c:numCache>
                <c:formatCode>General</c:formatCode>
                <c:ptCount val="31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  <c:pt idx="24">
                  <c:v>1993</c:v>
                </c:pt>
                <c:pt idx="25">
                  <c:v>1992</c:v>
                </c:pt>
                <c:pt idx="26">
                  <c:v>1991</c:v>
                </c:pt>
                <c:pt idx="27">
                  <c:v>1990</c:v>
                </c:pt>
                <c:pt idx="28">
                  <c:v>1989</c:v>
                </c:pt>
                <c:pt idx="29">
                  <c:v>1988</c:v>
                </c:pt>
                <c:pt idx="30">
                  <c:v>1987</c:v>
                </c:pt>
              </c:numCache>
            </c:numRef>
          </c:cat>
          <c:val>
            <c:numRef>
              <c:f>'[Income Quartiles 1987 to 2017 by gender and race-ethnicity.xlsx]Blacks'!$J$5:$J$20,'[Income Quartiles 1987 to 2017 by gender and race-ethnicity.xlsx]Blacks'!$J$22,'[Income Quartiles 1987 to 2017 by gender and race-ethnicity.xlsx]Blacks'!$J$24:$J$37</c:f>
              <c:numCache>
                <c:formatCode>_("$"* #,##0_);_("$"* \(#,##0\);_("$"* "-"??_);_(@_)</c:formatCode>
                <c:ptCount val="31"/>
                <c:pt idx="0">
                  <c:v>87409.041517292892</c:v>
                </c:pt>
                <c:pt idx="1">
                  <c:v>87370.426945091618</c:v>
                </c:pt>
                <c:pt idx="2">
                  <c:v>85852.036661667356</c:v>
                </c:pt>
                <c:pt idx="3">
                  <c:v>80165.32244247316</c:v>
                </c:pt>
                <c:pt idx="4">
                  <c:v>78349.729188657351</c:v>
                </c:pt>
                <c:pt idx="5">
                  <c:v>77762.768479400751</c:v>
                </c:pt>
                <c:pt idx="6">
                  <c:v>76271.100155100648</c:v>
                </c:pt>
                <c:pt idx="7">
                  <c:v>79250.010788730084</c:v>
                </c:pt>
                <c:pt idx="8">
                  <c:v>78469.649529101327</c:v>
                </c:pt>
                <c:pt idx="9">
                  <c:v>77116.50782267256</c:v>
                </c:pt>
                <c:pt idx="10">
                  <c:v>84809.483980401783</c:v>
                </c:pt>
                <c:pt idx="11">
                  <c:v>87847.812096424677</c:v>
                </c:pt>
                <c:pt idx="12">
                  <c:v>85551.967941960422</c:v>
                </c:pt>
                <c:pt idx="13">
                  <c:v>89824.912775632241</c:v>
                </c:pt>
                <c:pt idx="14">
                  <c:v>88056.42834521686</c:v>
                </c:pt>
                <c:pt idx="15">
                  <c:v>81125.693917241646</c:v>
                </c:pt>
                <c:pt idx="16">
                  <c:v>88760.322687739084</c:v>
                </c:pt>
                <c:pt idx="17">
                  <c:v>91905.231280015563</c:v>
                </c:pt>
                <c:pt idx="18">
                  <c:v>85249.591897763617</c:v>
                </c:pt>
                <c:pt idx="19">
                  <c:v>79640.329802944689</c:v>
                </c:pt>
                <c:pt idx="20">
                  <c:v>84240.763191334001</c:v>
                </c:pt>
                <c:pt idx="21">
                  <c:v>69789.927509147412</c:v>
                </c:pt>
                <c:pt idx="22">
                  <c:v>75355.520747192088</c:v>
                </c:pt>
                <c:pt idx="23">
                  <c:v>79002.811229999439</c:v>
                </c:pt>
                <c:pt idx="24">
                  <c:v>70257.410226664288</c:v>
                </c:pt>
                <c:pt idx="25">
                  <c:v>66727.28780130035</c:v>
                </c:pt>
                <c:pt idx="26">
                  <c:v>66111.944267997067</c:v>
                </c:pt>
                <c:pt idx="27">
                  <c:v>68370.822498171081</c:v>
                </c:pt>
                <c:pt idx="28">
                  <c:v>64679.310224460947</c:v>
                </c:pt>
                <c:pt idx="29">
                  <c:v>71592.75216113581</c:v>
                </c:pt>
                <c:pt idx="30">
                  <c:v>65845.205136823788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EE37-42C7-934B-FCAAB584A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2490576"/>
        <c:axId val="912497632"/>
      </c:lineChart>
      <c:catAx>
        <c:axId val="912490576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Note: Data for 1987 to 1993 may inlcude persons of Hispanic origin</a:t>
                </a:r>
              </a:p>
              <a:p>
                <a:pPr algn="l">
                  <a:defRPr sz="1200"/>
                </a:pPr>
                <a:r>
                  <a:rPr lang="en-US" sz="1200"/>
                  <a:t>Source: Calculated from October Current Population Survey File</a:t>
                </a:r>
              </a:p>
              <a:p>
                <a:pPr algn="l">
                  <a:defRPr sz="1200"/>
                </a:pPr>
                <a:r>
                  <a:rPr lang="en-US" sz="1200"/>
                  <a:t>(Formerly Table 14 in Census Bureau's School Enrollment Report)</a:t>
                </a:r>
              </a:p>
            </c:rich>
          </c:tx>
          <c:layout>
            <c:manualLayout>
              <c:xMode val="edge"/>
              <c:yMode val="edge"/>
              <c:x val="5.3929919871244486E-2"/>
              <c:y val="0.9013271783035199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12497632"/>
        <c:crosses val="autoZero"/>
        <c:auto val="1"/>
        <c:lblAlgn val="ctr"/>
        <c:lblOffset val="100"/>
        <c:tickLblSkip val="5"/>
        <c:noMultiLvlLbl val="0"/>
      </c:catAx>
      <c:valAx>
        <c:axId val="912497632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Upper Family Income Limits of Quartiles</a:t>
                </a:r>
              </a:p>
              <a:p>
                <a:pPr>
                  <a:defRPr/>
                </a:pPr>
                <a:r>
                  <a:rPr lang="en-US"/>
                  <a:t>(Constant 2017 Dollars/CPI-U-RS)</a:t>
                </a:r>
              </a:p>
            </c:rich>
          </c:tx>
          <c:layout>
            <c:manualLayout>
              <c:xMode val="edge"/>
              <c:yMode val="edge"/>
              <c:x val="1.010093053459816E-2"/>
              <c:y val="0.269694959509172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1249057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b="1"/>
              <a:t>Upper Family Income Limits for Asians for</a:t>
            </a:r>
          </a:p>
          <a:p>
            <a:pPr>
              <a:defRPr b="1"/>
            </a:pPr>
            <a:r>
              <a:rPr lang="en-US" b="1"/>
              <a:t>First, Second and Third Family Income Quartiles</a:t>
            </a:r>
          </a:p>
          <a:p>
            <a:pPr>
              <a:defRPr b="1"/>
            </a:pPr>
            <a:r>
              <a:rPr lang="en-US" b="1"/>
              <a:t>1994 to 2017</a:t>
            </a:r>
          </a:p>
        </c:rich>
      </c:tx>
      <c:layout>
        <c:manualLayout>
          <c:xMode val="edge"/>
          <c:yMode val="edge"/>
          <c:x val="0.28062428433846154"/>
          <c:y val="1.3279059713557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054475512247849"/>
          <c:y val="0.1350860830407411"/>
          <c:w val="0.80708030666731723"/>
          <c:h val="0.74516612044636887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rgbClr val="080808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1.3267250514391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363-4B91-AC48-B13850A86094}"/>
                </c:ext>
              </c:extLst>
            </c:dLbl>
            <c:dLbl>
              <c:idx val="10"/>
              <c:layout>
                <c:manualLayout>
                  <c:x val="-5.1237595734228328E-2"/>
                  <c:y val="-2.269674147566234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CB27E9A0-29F3-4BB8-A425-F2C2E7204ED0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07908929-3332-4362-B469-F60BB86C29FC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748002177200675"/>
                      <c:h val="5.85950376932206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363-4B91-AC48-B13850A8609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63-4B91-AC48-B13850A86094}"/>
                </c:ext>
              </c:extLst>
            </c:dLbl>
            <c:dLbl>
              <c:idx val="23"/>
              <c:layout>
                <c:manualLayout>
                  <c:x val="-4.8937439634758474E-2"/>
                  <c:y val="-1.51531531103434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363-4B91-AC48-B13850A8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race-ethnicity.xlsx]Asians'!$B$5:$B$20,'[Income Quartiles 1987 to 2017 by gender and race-ethnicity.xlsx]Asians'!$B$22,'[Income Quartiles 1987 to 2017 by gender and race-ethnicity.xlsx]Asians'!$B$24:$B$30</c:f>
              <c:numCache>
                <c:formatCode>General</c:formatCode>
                <c:ptCount val="2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</c:numCache>
            </c:numRef>
          </c:cat>
          <c:val>
            <c:numRef>
              <c:f>'[Income Quartiles 1987 to 2017 by gender and race-ethnicity.xlsx]Asians'!$H$5:$H$20,'[Income Quartiles 1987 to 2017 by gender and race-ethnicity.xlsx]Asians'!$H$22,'[Income Quartiles 1987 to 2017 by gender and race-ethnicity.xlsx]Asians'!$H$24:$H$30</c:f>
              <c:numCache>
                <c:formatCode>_("$"* #,##0_);_("$"* \(#,##0\);_("$"* "-"??_);_(@_)</c:formatCode>
                <c:ptCount val="24"/>
                <c:pt idx="0">
                  <c:v>42264.967750162796</c:v>
                </c:pt>
                <c:pt idx="1">
                  <c:v>43448.992672817069</c:v>
                </c:pt>
                <c:pt idx="2">
                  <c:v>40453.501120395027</c:v>
                </c:pt>
                <c:pt idx="3">
                  <c:v>37146.121113928988</c:v>
                </c:pt>
                <c:pt idx="4">
                  <c:v>38622.463816255316</c:v>
                </c:pt>
                <c:pt idx="5">
                  <c:v>37462.761520868131</c:v>
                </c:pt>
                <c:pt idx="6">
                  <c:v>39210.893469485927</c:v>
                </c:pt>
                <c:pt idx="7">
                  <c:v>39134.448778093327</c:v>
                </c:pt>
                <c:pt idx="8">
                  <c:v>51183.341434455549</c:v>
                </c:pt>
                <c:pt idx="9">
                  <c:v>47343.132280562313</c:v>
                </c:pt>
                <c:pt idx="10">
                  <c:v>60100.468453576912</c:v>
                </c:pt>
                <c:pt idx="11">
                  <c:v>43181.666130972335</c:v>
                </c:pt>
                <c:pt idx="12">
                  <c:v>41485.691989006838</c:v>
                </c:pt>
                <c:pt idx="13">
                  <c:v>47194.270986584888</c:v>
                </c:pt>
                <c:pt idx="14">
                  <c:v>41205.963889024781</c:v>
                </c:pt>
                <c:pt idx="15">
                  <c:v>43642.302783452578</c:v>
                </c:pt>
                <c:pt idx="16">
                  <c:v>46177.135413536897</c:v>
                </c:pt>
                <c:pt idx="17">
                  <c:v>41187.458444283511</c:v>
                </c:pt>
                <c:pt idx="18">
                  <c:v>43344.37285125097</c:v>
                </c:pt>
                <c:pt idx="19">
                  <c:v>47896.833148018115</c:v>
                </c:pt>
                <c:pt idx="20">
                  <c:v>43513.378537446522</c:v>
                </c:pt>
                <c:pt idx="21">
                  <c:v>41870.716133601723</c:v>
                </c:pt>
                <c:pt idx="22">
                  <c:v>45929.18009499921</c:v>
                </c:pt>
                <c:pt idx="23">
                  <c:v>45774.093104674961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363-4B91-AC48-B13850A86094}"/>
            </c:ext>
          </c:extLst>
        </c:ser>
        <c:ser>
          <c:idx val="1"/>
          <c:order val="1"/>
          <c:spPr>
            <a:ln w="28575" cap="rnd">
              <a:solidFill>
                <a:schemeClr val="bg2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363-4B91-AC48-B13850A86094}"/>
                </c:ext>
              </c:extLst>
            </c:dLbl>
            <c:dLbl>
              <c:idx val="11"/>
              <c:layout>
                <c:manualLayout>
                  <c:x val="-3.9926946909495803E-2"/>
                  <c:y val="-2.835444926351932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88EA4D62-48F5-45D1-973D-CC13361CADAA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EE8626C7-6EF4-49AD-AF4E-7F5EC88EBC6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878141442400929"/>
                      <c:h val="5.8595037693220664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363-4B91-AC48-B13850A8609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363-4B91-AC48-B13850A86094}"/>
                </c:ext>
              </c:extLst>
            </c:dLbl>
            <c:dLbl>
              <c:idx val="23"/>
              <c:layout>
                <c:manualLayout>
                  <c:x val="-5.7885983919747787E-2"/>
                  <c:y val="1.12494832329894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63-4B91-AC48-B13850A8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race-ethnicity.xlsx]Asians'!$B$5:$B$20,'[Income Quartiles 1987 to 2017 by gender and race-ethnicity.xlsx]Asians'!$B$22,'[Income Quartiles 1987 to 2017 by gender and race-ethnicity.xlsx]Asians'!$B$24:$B$30</c:f>
              <c:numCache>
                <c:formatCode>General</c:formatCode>
                <c:ptCount val="2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</c:numCache>
            </c:numRef>
          </c:cat>
          <c:val>
            <c:numRef>
              <c:f>'[Income Quartiles 1987 to 2017 by gender and race-ethnicity.xlsx]Asians'!$I$5:$I$20,'[Income Quartiles 1987 to 2017 by gender and race-ethnicity.xlsx]Asians'!$I$22,'[Income Quartiles 1987 to 2017 by gender and race-ethnicity.xlsx]Asians'!$I$24:$I$30</c:f>
              <c:numCache>
                <c:formatCode>_("$"* #,##0_);_("$"* \(#,##0\);_("$"* "-"??_);_(@_)</c:formatCode>
                <c:ptCount val="24"/>
                <c:pt idx="0">
                  <c:v>77795.651246038891</c:v>
                </c:pt>
                <c:pt idx="1">
                  <c:v>73255.787862593745</c:v>
                </c:pt>
                <c:pt idx="2">
                  <c:v>74188.293751318372</c:v>
                </c:pt>
                <c:pt idx="3">
                  <c:v>75440.837942221886</c:v>
                </c:pt>
                <c:pt idx="4">
                  <c:v>68348.282633429277</c:v>
                </c:pt>
                <c:pt idx="5">
                  <c:v>65696.624140731146</c:v>
                </c:pt>
                <c:pt idx="6">
                  <c:v>67617.879355122321</c:v>
                </c:pt>
                <c:pt idx="7">
                  <c:v>73517.997008271137</c:v>
                </c:pt>
                <c:pt idx="8">
                  <c:v>84127.460588808943</c:v>
                </c:pt>
                <c:pt idx="9">
                  <c:v>87498.122860874762</c:v>
                </c:pt>
                <c:pt idx="10">
                  <c:v>89076.594463474976</c:v>
                </c:pt>
                <c:pt idx="11">
                  <c:v>89453.198307160375</c:v>
                </c:pt>
                <c:pt idx="12">
                  <c:v>74887.222087461429</c:v>
                </c:pt>
                <c:pt idx="13">
                  <c:v>84713.372758204161</c:v>
                </c:pt>
                <c:pt idx="14">
                  <c:v>81182.271689499205</c:v>
                </c:pt>
                <c:pt idx="15">
                  <c:v>72529.248715137728</c:v>
                </c:pt>
                <c:pt idx="16">
                  <c:v>83815.566893488241</c:v>
                </c:pt>
                <c:pt idx="17">
                  <c:v>68707.231519500056</c:v>
                </c:pt>
                <c:pt idx="18">
                  <c:v>75760.908176200974</c:v>
                </c:pt>
                <c:pt idx="19">
                  <c:v>79281.330428174115</c:v>
                </c:pt>
                <c:pt idx="20">
                  <c:v>76226.654626248899</c:v>
                </c:pt>
                <c:pt idx="21">
                  <c:v>72924.321043371077</c:v>
                </c:pt>
                <c:pt idx="22">
                  <c:v>81993.532573664867</c:v>
                </c:pt>
                <c:pt idx="23">
                  <c:v>76855.121854519763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0363-4B91-AC48-B13850A86094}"/>
            </c:ext>
          </c:extLst>
        </c:ser>
        <c:ser>
          <c:idx val="2"/>
          <c:order val="2"/>
          <c:spPr>
            <a:ln w="28575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7114082137421337E-3"/>
                  <c:y val="-1.89249583022481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63-4B91-AC48-B13850A86094}"/>
                </c:ext>
              </c:extLst>
            </c:dLbl>
            <c:dLbl>
              <c:idx val="8"/>
              <c:layout>
                <c:manualLayout>
                  <c:x val="-5.1368367696133115E-2"/>
                  <c:y val="-2.3639704284179577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(</a:t>
                    </a:r>
                    <a:fld id="{74A53BEF-C8C8-4261-A23C-656F0A51DB52}" type="CATEGORYNAME">
                      <a:rPr lang="en-US"/>
                      <a:pPr/>
                      <a:t>[CATEGORY NAME]</a:t>
                    </a:fld>
                    <a:r>
                      <a:rPr lang="en-US"/>
                      <a:t>) </a:t>
                    </a:r>
                    <a:fld id="{F3A92215-1B31-427A-9E2D-DEF86D2D12D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833686973137444"/>
                      <c:h val="6.80245276519000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0363-4B91-AC48-B13850A86094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363-4B91-AC48-B13850A86094}"/>
                </c:ext>
              </c:extLst>
            </c:dLbl>
            <c:dLbl>
              <c:idx val="21"/>
              <c:layout>
                <c:manualLayout>
                  <c:x val="-7.2706922315538006E-2"/>
                  <c:y val="1.5021288424894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363-4B91-AC48-B13850A8609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'[Income Quartiles 1987 to 2017 by gender and race-ethnicity.xlsx]Asians'!$B$5:$B$20,'[Income Quartiles 1987 to 2017 by gender and race-ethnicity.xlsx]Asians'!$B$22,'[Income Quartiles 1987 to 2017 by gender and race-ethnicity.xlsx]Asians'!$B$24:$B$30</c:f>
              <c:numCache>
                <c:formatCode>General</c:formatCode>
                <c:ptCount val="24"/>
                <c:pt idx="0">
                  <c:v>2017</c:v>
                </c:pt>
                <c:pt idx="1">
                  <c:v>2016</c:v>
                </c:pt>
                <c:pt idx="2">
                  <c:v>2015</c:v>
                </c:pt>
                <c:pt idx="3">
                  <c:v>2014</c:v>
                </c:pt>
                <c:pt idx="4">
                  <c:v>2013</c:v>
                </c:pt>
                <c:pt idx="5">
                  <c:v>2012</c:v>
                </c:pt>
                <c:pt idx="6">
                  <c:v>2011</c:v>
                </c:pt>
                <c:pt idx="7">
                  <c:v>2010</c:v>
                </c:pt>
                <c:pt idx="8">
                  <c:v>2009</c:v>
                </c:pt>
                <c:pt idx="9">
                  <c:v>2008</c:v>
                </c:pt>
                <c:pt idx="10">
                  <c:v>2007</c:v>
                </c:pt>
                <c:pt idx="11">
                  <c:v>2006</c:v>
                </c:pt>
                <c:pt idx="12">
                  <c:v>2005</c:v>
                </c:pt>
                <c:pt idx="13">
                  <c:v>2004</c:v>
                </c:pt>
                <c:pt idx="14">
                  <c:v>2003</c:v>
                </c:pt>
                <c:pt idx="15">
                  <c:v>2002</c:v>
                </c:pt>
                <c:pt idx="16">
                  <c:v>2001</c:v>
                </c:pt>
                <c:pt idx="17">
                  <c:v>2000</c:v>
                </c:pt>
                <c:pt idx="18">
                  <c:v>1999</c:v>
                </c:pt>
                <c:pt idx="19">
                  <c:v>1998</c:v>
                </c:pt>
                <c:pt idx="20">
                  <c:v>1997</c:v>
                </c:pt>
                <c:pt idx="21">
                  <c:v>1996</c:v>
                </c:pt>
                <c:pt idx="22">
                  <c:v>1995</c:v>
                </c:pt>
                <c:pt idx="23">
                  <c:v>1994</c:v>
                </c:pt>
              </c:numCache>
            </c:numRef>
          </c:cat>
          <c:val>
            <c:numRef>
              <c:f>'[Income Quartiles 1987 to 2017 by gender and race-ethnicity.xlsx]Asians'!$J$5:$J$20,'[Income Quartiles 1987 to 2017 by gender and race-ethnicity.xlsx]Asians'!$J$22,'[Income Quartiles 1987 to 2017 by gender and race-ethnicity.xlsx]Asians'!$J$24:$J$30</c:f>
              <c:numCache>
                <c:formatCode>_("$"* #,##0_);_("$"* \(#,##0\);_("$"* "-"??_);_(@_)</c:formatCode>
                <c:ptCount val="24"/>
                <c:pt idx="0">
                  <c:v>147745.93122227353</c:v>
                </c:pt>
                <c:pt idx="1">
                  <c:v>133166.78037844429</c:v>
                </c:pt>
                <c:pt idx="2">
                  <c:v>132453.37887304125</c:v>
                </c:pt>
                <c:pt idx="3">
                  <c:v>135779.61106467518</c:v>
                </c:pt>
                <c:pt idx="4">
                  <c:v>111756.2815558275</c:v>
                </c:pt>
                <c:pt idx="5">
                  <c:v>105107.65354101165</c:v>
                </c:pt>
                <c:pt idx="6">
                  <c:v>102494.51592949317</c:v>
                </c:pt>
                <c:pt idx="7">
                  <c:v>136190.40929183518</c:v>
                </c:pt>
                <c:pt idx="8">
                  <c:v>148889.94910398507</c:v>
                </c:pt>
                <c:pt idx="9">
                  <c:v>136498.36162804108</c:v>
                </c:pt>
                <c:pt idx="10">
                  <c:v>140398.55803859115</c:v>
                </c:pt>
                <c:pt idx="11">
                  <c:v>134227.43981098387</c:v>
                </c:pt>
                <c:pt idx="12">
                  <c:v>113845.01390577998</c:v>
                </c:pt>
                <c:pt idx="13">
                  <c:v>146400.1770768131</c:v>
                </c:pt>
                <c:pt idx="14">
                  <c:v>135544.27891533746</c:v>
                </c:pt>
                <c:pt idx="21">
                  <c:v>114295.84736161825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0363-4B91-AC48-B13850A86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0748096"/>
        <c:axId val="590748880"/>
      </c:lineChart>
      <c:catAx>
        <c:axId val="590748096"/>
        <c:scaling>
          <c:orientation val="maxMin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200"/>
                  <a:t>Source: Calculated from October Current Population Survey File</a:t>
                </a:r>
              </a:p>
              <a:p>
                <a:pPr>
                  <a:defRPr sz="1200"/>
                </a:pPr>
                <a:r>
                  <a:rPr lang="en-US" sz="1200"/>
                  <a:t>(Formerly Table 14 in Census Bureau's School Enrollment Report)</a:t>
                </a:r>
              </a:p>
            </c:rich>
          </c:tx>
          <c:layout>
            <c:manualLayout>
              <c:xMode val="edge"/>
              <c:yMode val="edge"/>
              <c:x val="1.9096686731017503E-3"/>
              <c:y val="0.950966532505238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General" sourceLinked="1"/>
        <c:majorTickMark val="cross"/>
        <c:minorTickMark val="none"/>
        <c:tickLblPos val="low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0748880"/>
        <c:crosses val="autoZero"/>
        <c:auto val="1"/>
        <c:lblAlgn val="ctr"/>
        <c:lblOffset val="100"/>
        <c:tickLblSkip val="3"/>
        <c:noMultiLvlLbl val="0"/>
      </c:catAx>
      <c:valAx>
        <c:axId val="59074888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Upper Family Income Limits of Quartiles</a:t>
                </a:r>
              </a:p>
              <a:p>
                <a:pPr>
                  <a:defRPr/>
                </a:pPr>
                <a:r>
                  <a:rPr lang="en-US"/>
                  <a:t>(Constant 2017 Dollars/CPI-U-RS)</a:t>
                </a:r>
              </a:p>
            </c:rich>
          </c:tx>
          <c:layout>
            <c:manualLayout>
              <c:xMode val="edge"/>
              <c:yMode val="edge"/>
              <c:x val="8.7086930711629991E-3"/>
              <c:y val="0.279344987132538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ysClr val="windowText" lastClr="000000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en-US"/>
            </a:p>
          </c:txPr>
        </c:title>
        <c:numFmt formatCode="_(&quot;$&quot;* #,##0_);_(&quot;$&quot;* \(#,##0\);_(&quot;$&quot;* &quot;-&quot;??_);_(@_)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590748096"/>
        <c:crosses val="autoZero"/>
        <c:crossBetween val="between"/>
      </c:valAx>
      <c:spPr>
        <a:noFill/>
        <a:ln>
          <a:solidFill>
            <a:sysClr val="windowText" lastClr="000000"/>
          </a:solidFill>
        </a:ln>
        <a:effectLst/>
      </c:spPr>
    </c:plotArea>
    <c:plotVisOnly val="1"/>
    <c:dispBlanksAs val="span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9871" y="0"/>
          <a:ext cx="9682525" cy="108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Unmet Financial Need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0.91404</cdr:x>
      <cdr:y>0.15098</cdr:y>
    </cdr:from>
    <cdr:to>
      <cdr:x>0.9688</cdr:x>
      <cdr:y>0.19493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21863" y="964505"/>
          <a:ext cx="630400" cy="2807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  <a:endParaRPr lang="en-US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0.32968</cdr:x>
      <cdr:y>0.22317</cdr:y>
    </cdr:from>
    <cdr:to>
      <cdr:x>0.49076</cdr:x>
      <cdr:y>0.2656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3845" y="1443353"/>
          <a:ext cx="1487215" cy="27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Third Quartile</a:t>
          </a:r>
        </a:p>
      </cdr:txBody>
    </cdr:sp>
  </cdr:relSizeAnchor>
  <cdr:relSizeAnchor xmlns:cdr="http://schemas.openxmlformats.org/drawingml/2006/chartDrawing">
    <cdr:from>
      <cdr:x>0.31768</cdr:x>
      <cdr:y>0.5</cdr:y>
    </cdr:from>
    <cdr:to>
      <cdr:x>0.5</cdr:x>
      <cdr:y>0.54243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33068" y="3233738"/>
          <a:ext cx="1683320" cy="27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Second Quartile</a:t>
          </a:r>
        </a:p>
      </cdr:txBody>
    </cdr:sp>
  </cdr:relSizeAnchor>
  <cdr:relSizeAnchor xmlns:cdr="http://schemas.openxmlformats.org/drawingml/2006/chartDrawing">
    <cdr:from>
      <cdr:x>0.45694</cdr:x>
      <cdr:y>0.70344</cdr:y>
    </cdr:from>
    <cdr:to>
      <cdr:x>0.63926</cdr:x>
      <cdr:y>0.74587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593990" y="4737089"/>
          <a:ext cx="1035013" cy="285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Bottom Quarti</a:t>
          </a:r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le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9871" y="0"/>
          <a:ext cx="9682525" cy="1089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Unmet Financial Need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0.91404</cdr:x>
      <cdr:y>0.15098</cdr:y>
    </cdr:from>
    <cdr:to>
      <cdr:x>0.9688</cdr:x>
      <cdr:y>0.19493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21863" y="964505"/>
          <a:ext cx="630400" cy="2807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  <a:endParaRPr lang="en-US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0.1171</cdr:x>
      <cdr:y>1.59349E-7</cdr:y>
    </cdr:from>
    <cdr:to>
      <cdr:x>0.97955</cdr:x>
      <cdr:y>0.22156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81030" y="1"/>
          <a:ext cx="7961863" cy="1390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Unmet Need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0.05255</cdr:x>
      <cdr:y>0</cdr:y>
    </cdr:from>
    <cdr:to>
      <cdr:x>0.96388</cdr:x>
      <cdr:y>0.17325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734" y="0"/>
          <a:ext cx="9394828" cy="10743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Mean Student Work/Loan Burden for Dependent Undergraduates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0.91616</cdr:x>
      <cdr:y>0.15305</cdr:y>
    </cdr:from>
    <cdr:to>
      <cdr:x>0.98959</cdr:x>
      <cdr:y>0.20181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444624" y="949043"/>
          <a:ext cx="756935" cy="3023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0.00164</cdr:x>
      <cdr:y>0.95545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9525" y="5924550"/>
          <a:ext cx="971550" cy="2762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0.08489</cdr:x>
      <cdr:y>0</cdr:y>
    </cdr:from>
    <cdr:to>
      <cdr:x>0.97522</cdr:x>
      <cdr:y>0.21781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37408" y="0"/>
          <a:ext cx="7733612" cy="14052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Student Work/Loan Burden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0.05255</cdr:x>
      <cdr:y>0</cdr:y>
    </cdr:from>
    <cdr:to>
      <cdr:x>0.96388</cdr:x>
      <cdr:y>0.18164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8063" y="0"/>
          <a:ext cx="9851441" cy="11649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Net Price to Family for Dependent Undergraduates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0.91773</cdr:x>
      <cdr:y>0.19336</cdr:y>
    </cdr:from>
    <cdr:to>
      <cdr:x>0.99043</cdr:x>
      <cdr:y>0.24382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20612" y="1240075"/>
          <a:ext cx="785937" cy="323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0.95591</cdr:y>
    </cdr:from>
    <cdr:to>
      <cdr:x>0.17241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781675"/>
          <a:ext cx="1000125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0.10029</cdr:x>
      <cdr:y>0</cdr:y>
    </cdr:from>
    <cdr:to>
      <cdr:x>0.9553</cdr:x>
      <cdr:y>0.21899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80612" y="0"/>
          <a:ext cx="7507625" cy="14154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Net Price to Family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0.05255</cdr:x>
      <cdr:y>0</cdr:y>
    </cdr:from>
    <cdr:to>
      <cdr:x>0.96388</cdr:x>
      <cdr:y>0.17383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8316" y="0"/>
          <a:ext cx="9508982" cy="11148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Net Price to Family as a Percent of Parents' Income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at Public 4-Year Institutions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0.90876</cdr:x>
      <cdr:y>0.17586</cdr:y>
    </cdr:from>
    <cdr:to>
      <cdr:x>0.97461</cdr:x>
      <cdr:y>0.23047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482203" y="1127819"/>
          <a:ext cx="687044" cy="350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  <a:endParaRPr lang="en-US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0.95807</cdr:y>
    </cdr:from>
    <cdr:to>
      <cdr:x>0.17406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876925"/>
          <a:ext cx="1009650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0.11274</cdr:x>
      <cdr:y>0</cdr:y>
    </cdr:from>
    <cdr:to>
      <cdr:x>0.97955</cdr:x>
      <cdr:y>0.19967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4504" y="0"/>
          <a:ext cx="7415818" cy="1275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Net Price to Family as a Percent of Parent's Income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0.07774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6718" y="0"/>
          <a:ext cx="9266578" cy="1086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Family Income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0.91166</cdr:x>
      <cdr:y>0.16745</cdr:y>
    </cdr:from>
    <cdr:to>
      <cdr:x>0.98668</cdr:x>
      <cdr:y>0.21261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95145" y="1068169"/>
          <a:ext cx="797761" cy="288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0.26758</cdr:x>
      <cdr:y>0.23395</cdr:y>
    </cdr:from>
    <cdr:to>
      <cdr:x>0.51936</cdr:x>
      <cdr:y>0.27336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59266" y="1570976"/>
          <a:ext cx="2502211" cy="264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Top Income Quartile</a:t>
          </a:r>
        </a:p>
      </cdr:txBody>
    </cdr:sp>
  </cdr:relSizeAnchor>
  <cdr:relSizeAnchor xmlns:cdr="http://schemas.openxmlformats.org/drawingml/2006/chartDrawing">
    <cdr:from>
      <cdr:x>0.62115</cdr:x>
      <cdr:y>0.8462</cdr:y>
    </cdr:from>
    <cdr:to>
      <cdr:x>0.89716</cdr:x>
      <cdr:y>0.88561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36904" y="5682342"/>
          <a:ext cx="1482753" cy="264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Bottom Income Quartile</a:t>
          </a:r>
        </a:p>
      </cdr:txBody>
    </cdr:sp>
  </cdr:relSizeAnchor>
  <cdr:relSizeAnchor xmlns:cdr="http://schemas.openxmlformats.org/drawingml/2006/chartDrawing">
    <cdr:from>
      <cdr:x>0.31386</cdr:x>
      <cdr:y>0.70301</cdr:y>
    </cdr:from>
    <cdr:to>
      <cdr:x>0.56564</cdr:x>
      <cdr:y>0.74242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119212" y="4720801"/>
          <a:ext cx="2502210" cy="264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Second Income Quartile</a:t>
          </a:r>
        </a:p>
      </cdr:txBody>
    </cdr:sp>
  </cdr:relSizeAnchor>
  <cdr:relSizeAnchor xmlns:cdr="http://schemas.openxmlformats.org/drawingml/2006/chartDrawing">
    <cdr:from>
      <cdr:x>0.37612</cdr:x>
      <cdr:y>0.54862</cdr:y>
    </cdr:from>
    <cdr:to>
      <cdr:x>0.64681</cdr:x>
      <cdr:y>0.58804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37919" y="3684058"/>
          <a:ext cx="2690140" cy="264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Third Income Quartile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4"/>
          <a:ext cx="1057275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0.10223</cdr:x>
      <cdr:y>0.00655</cdr:y>
    </cdr:from>
    <cdr:to>
      <cdr:x>0.97955</cdr:x>
      <cdr:y>0.22287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78448" y="42334"/>
          <a:ext cx="7538683" cy="13981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Family Income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0.20992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1209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Expected Family Contributions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0.91241</cdr:x>
      <cdr:y>0.20295</cdr:y>
    </cdr:from>
    <cdr:to>
      <cdr:x>0.97234</cdr:x>
      <cdr:y>0.24992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656067" y="1314970"/>
          <a:ext cx="634209" cy="3043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0.08922</cdr:x>
      <cdr:y>0</cdr:y>
    </cdr:from>
    <cdr:to>
      <cdr:x>0.97955</cdr:x>
      <cdr:y>0.22524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8890" y="0"/>
          <a:ext cx="7672781" cy="14530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Expected Family Contributions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Cost of Attendance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0.90972</cdr:x>
      <cdr:y>0.1627</cdr:y>
    </cdr:from>
    <cdr:to>
      <cdr:x>0.97256</cdr:x>
      <cdr:y>0.20946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845458" y="1027135"/>
          <a:ext cx="680089" cy="2952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0.16879</cdr:x>
      <cdr:y>0</cdr:y>
    </cdr:from>
    <cdr:to>
      <cdr:x>0.92482</cdr:x>
      <cdr:y>0.22701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90596" y="0"/>
          <a:ext cx="6676373" cy="1453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Expected Cost of Attendance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Financial Need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0.91619</cdr:x>
      <cdr:y>0.17242</cdr:y>
    </cdr:from>
    <cdr:to>
      <cdr:x>0.98061</cdr:x>
      <cdr:y>0.22481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95770" y="1114449"/>
          <a:ext cx="702837" cy="338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  <a:endParaRPr lang="en-US" sz="105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0.09023</cdr:x>
      <cdr:y>0.00655</cdr:y>
    </cdr:from>
    <cdr:to>
      <cdr:x>0.97955</cdr:x>
      <cdr:y>0.2233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1562" y="42253"/>
          <a:ext cx="7407902" cy="1398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Financial Need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Grant Amount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0.91339</cdr:x>
      <cdr:y>0.16085</cdr:y>
    </cdr:from>
    <cdr:to>
      <cdr:x>0.97372</cdr:x>
      <cdr:y>0.21318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8086" y="1039660"/>
          <a:ext cx="654379" cy="3382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0.10698</cdr:x>
      <cdr:y>0</cdr:y>
    </cdr:from>
    <cdr:to>
      <cdr:x>0.97955</cdr:x>
      <cdr:y>0.22047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1874" y="0"/>
          <a:ext cx="7355748" cy="14029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Grant Amount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Loan Amount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0.9134</cdr:x>
      <cdr:y>0.17181</cdr:y>
    </cdr:from>
    <cdr:to>
      <cdr:x>0.96882</cdr:x>
      <cdr:y>0.23745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08087" y="1114815"/>
          <a:ext cx="601250" cy="4258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  <a:endParaRPr lang="en-US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0.41733</cdr:x>
      <cdr:y>0.48534</cdr:y>
    </cdr:from>
    <cdr:to>
      <cdr:x>0.65355</cdr:x>
      <cdr:y>0.52769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24140" y="2838434"/>
          <a:ext cx="1428747" cy="2476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Children Under 18 Years</a:t>
          </a:r>
        </a:p>
      </cdr:txBody>
    </cdr:sp>
  </cdr:relSizeAnchor>
  <cdr:relSizeAnchor xmlns:cdr="http://schemas.openxmlformats.org/drawingml/2006/chartDrawing">
    <cdr:from>
      <cdr:x>0.38172</cdr:x>
      <cdr:y>0.23816</cdr:y>
    </cdr:from>
    <cdr:to>
      <cdr:x>0.76073</cdr:x>
      <cdr:y>0.2805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754117" y="1564532"/>
          <a:ext cx="3727476" cy="278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Dependent Family Members 18 to 24 Years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0.10271</cdr:x>
      <cdr:y>0</cdr:y>
    </cdr:from>
    <cdr:to>
      <cdr:x>0.95007</cdr:x>
      <cdr:y>0.23017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1873" y="0"/>
          <a:ext cx="7440461" cy="14905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Loan Amount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Work Study Amount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0.911</cdr:x>
      <cdr:y>0.1667</cdr:y>
    </cdr:from>
    <cdr:to>
      <cdr:x>0.98653</cdr:x>
      <cdr:y>0.20535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802184" y="1067043"/>
          <a:ext cx="812692" cy="247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  <a:endParaRPr lang="en-US" sz="1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0.11894</cdr:x>
      <cdr:y>0</cdr:y>
    </cdr:from>
    <cdr:to>
      <cdr:x>0.97955</cdr:x>
      <cdr:y>0.22619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14607" y="0"/>
          <a:ext cx="7341173" cy="1427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Work Study Amount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Other Financial Aid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0.91218</cdr:x>
      <cdr:y>0.16875</cdr:y>
    </cdr:from>
    <cdr:to>
      <cdr:x>0.96435</cdr:x>
      <cdr:y>0.21499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757775" y="1071706"/>
          <a:ext cx="558121" cy="2936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0.09504</cdr:x>
      <cdr:y>0</cdr:y>
    </cdr:from>
    <cdr:to>
      <cdr:x>0.97955</cdr:x>
      <cdr:y>0.22353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9244" y="0"/>
          <a:ext cx="7811014" cy="14279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Other Financial Aid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0.06568</cdr:x>
      <cdr:y>0</cdr:y>
    </cdr:from>
    <cdr:to>
      <cdr:x>0.9491</cdr:x>
      <cdr:y>0.17025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80992" y="0"/>
          <a:ext cx="5124476" cy="981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Mean Total Financial Aid for Dependent Undergraduates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</a:t>
          </a: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Parents' Income Quartiles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6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5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0.91039</cdr:x>
      <cdr:y>0.17073</cdr:y>
    </cdr:from>
    <cdr:to>
      <cdr:x>0.96655</cdr:x>
      <cdr:y>0.22288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544832" y="1084232"/>
          <a:ext cx="588769" cy="3312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Year</a:t>
          </a:r>
        </a:p>
      </cdr:txBody>
    </cdr:sp>
  </cdr:relSizeAnchor>
  <cdr:relSizeAnchor xmlns:cdr="http://schemas.openxmlformats.org/drawingml/2006/chartDrawing">
    <cdr:from>
      <cdr:x>0</cdr:x>
      <cdr:y>0.95702</cdr:y>
    </cdr:from>
    <cdr:to>
      <cdr:x>0.16913</cdr:x>
      <cdr:y>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5514975"/>
          <a:ext cx="981075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</cdr:x>
      <cdr:y>0.9509</cdr:y>
    </cdr:from>
    <cdr:to>
      <cdr:x>0.20632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534023"/>
          <a:ext cx="1057277" cy="2857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Source: NPSAS</a:t>
          </a:r>
        </a:p>
      </cdr:txBody>
    </cdr:sp>
  </cdr:relSizeAnchor>
  <cdr:relSizeAnchor xmlns:cdr="http://schemas.openxmlformats.org/drawingml/2006/chartDrawing">
    <cdr:from>
      <cdr:x>0.08922</cdr:x>
      <cdr:y>0</cdr:y>
    </cdr:from>
    <cdr:to>
      <cdr:x>0.97955</cdr:x>
      <cdr:y>0.2253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48773" y="0"/>
          <a:ext cx="7472040" cy="14279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Change in Mean Total Financial Aid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for Dependent Undergraduate Students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at Public 4-Year Institutions </a:t>
          </a: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By Parent's Income Quartiles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700" b="1" i="0" baseline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1990 to 2016</a:t>
          </a:r>
          <a:endParaRPr lang="en-US" sz="17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0.12652</cdr:x>
      <cdr:y>0</cdr:y>
    </cdr:from>
    <cdr:to>
      <cdr:x>0.974</cdr:x>
      <cdr:y>0.1276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5325" y="0"/>
          <a:ext cx="4657725" cy="819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 rtl="0"/>
          <a:r>
            <a:rPr lang="en-US" sz="1600" b="1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Upper Family Income Limits for</a:t>
          </a:r>
          <a:endParaRPr lang="en-US" sz="16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First, Second and Third Family Income Quartiles</a:t>
          </a:r>
          <a:endParaRPr lang="en-US" sz="16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 rtl="0"/>
          <a:r>
            <a:rPr lang="en-US" sz="1600" b="1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1987 to 2017</a:t>
          </a:r>
          <a:endParaRPr lang="en-US" sz="16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0.50433</cdr:x>
      <cdr:y>0.69139</cdr:y>
    </cdr:from>
    <cdr:to>
      <cdr:x>0.7123</cdr:x>
      <cdr:y>0.73294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71775" y="4438650"/>
          <a:ext cx="114300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Bottom Quartile</a:t>
          </a:r>
        </a:p>
      </cdr:txBody>
    </cdr:sp>
  </cdr:relSizeAnchor>
  <cdr:relSizeAnchor xmlns:cdr="http://schemas.openxmlformats.org/drawingml/2006/chartDrawing">
    <cdr:from>
      <cdr:x>0.41479</cdr:x>
      <cdr:y>0.26014</cdr:y>
    </cdr:from>
    <cdr:to>
      <cdr:x>0.62276</cdr:x>
      <cdr:y>0.30168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279676" y="1670082"/>
          <a:ext cx="1142988" cy="2666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Third Quartile</a:t>
          </a:r>
        </a:p>
      </cdr:txBody>
    </cdr:sp>
  </cdr:relSizeAnchor>
  <cdr:relSizeAnchor xmlns:cdr="http://schemas.openxmlformats.org/drawingml/2006/chartDrawing">
    <cdr:from>
      <cdr:x>0.50837</cdr:x>
      <cdr:y>0.51385</cdr:y>
    </cdr:from>
    <cdr:to>
      <cdr:x>0.71635</cdr:x>
      <cdr:y>0.5554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793985" y="3298809"/>
          <a:ext cx="1143042" cy="2667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Second Quartile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0.2662</cdr:x>
      <cdr:y>0</cdr:y>
    </cdr:from>
    <cdr:to>
      <cdr:x>0.8056</cdr:x>
      <cdr:y>0.14829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1" y="0"/>
          <a:ext cx="2933700" cy="742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Change in Upper Limits for</a:t>
          </a:r>
        </a:p>
        <a:p xmlns:a="http://schemas.openxmlformats.org/drawingml/2006/main">
          <a:pPr algn="ctr"/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First, Second and Third Family Income Quartiles</a:t>
          </a:r>
        </a:p>
        <a:p xmlns:a="http://schemas.openxmlformats.org/drawingml/2006/main">
          <a:pPr algn="ctr"/>
          <a:r>
            <a:rPr lang="en-US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Between 1987 and 2017</a:t>
          </a:r>
        </a:p>
      </cdr:txBody>
    </cdr:sp>
  </cdr:relSizeAnchor>
  <cdr:relSizeAnchor xmlns:cdr="http://schemas.openxmlformats.org/drawingml/2006/chartDrawing">
    <cdr:from>
      <cdr:x>1.83865E-7</cdr:x>
      <cdr:y>0.92463</cdr:y>
    </cdr:from>
    <cdr:to>
      <cdr:x>0.67075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" y="4791075"/>
          <a:ext cx="3648076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en-US" sz="10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Source: Calculated from October Current Population Survey File </a:t>
          </a:r>
          <a:endParaRPr lang="en-US" sz="10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rtl="0"/>
          <a:r>
            <a:rPr lang="en-US" sz="10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(Formerly Table 14 in Census Bureau's School Enrollment Report)</a:t>
          </a:r>
          <a:endParaRPr lang="en-US" sz="10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10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</cdr:x>
      <cdr:y>0.92943</cdr:y>
    </cdr:from>
    <cdr:to>
      <cdr:x>0.77778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5143501"/>
          <a:ext cx="3867150" cy="3905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rtl="0"/>
          <a:r>
            <a:rPr lang="en-US" sz="9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Source: Calculated from October Current Population Survey File</a:t>
          </a:r>
          <a:endParaRPr lang="en-US" sz="9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rtl="0"/>
          <a:r>
            <a:rPr lang="en-US" sz="900" b="0" i="0" baseline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(Formerly Table 14 in Census Bureau's School Enrollment Report)</a:t>
          </a:r>
          <a:endParaRPr lang="en-US" sz="90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endParaRPr lang="en-US" sz="90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0.32047</cdr:x>
      <cdr:y>0.24043</cdr:y>
    </cdr:from>
    <cdr:to>
      <cdr:x>0.48155</cdr:x>
      <cdr:y>0.28286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19259" y="1653415"/>
          <a:ext cx="914435" cy="2917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Third Quartile</a:t>
          </a:r>
        </a:p>
      </cdr:txBody>
    </cdr:sp>
  </cdr:relSizeAnchor>
  <cdr:relSizeAnchor xmlns:cdr="http://schemas.openxmlformats.org/drawingml/2006/chartDrawing">
    <cdr:from>
      <cdr:x>0.6178</cdr:x>
      <cdr:y>0.43824</cdr:y>
    </cdr:from>
    <cdr:to>
      <cdr:x>0.80012</cdr:x>
      <cdr:y>0.48067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07090" y="2893576"/>
          <a:ext cx="1802285" cy="280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Second Quartile</a:t>
          </a:r>
        </a:p>
      </cdr:txBody>
    </cdr:sp>
  </cdr:relSizeAnchor>
  <cdr:relSizeAnchor xmlns:cdr="http://schemas.openxmlformats.org/drawingml/2006/chartDrawing">
    <cdr:from>
      <cdr:x>0.67943</cdr:x>
      <cdr:y>0.62338</cdr:y>
    </cdr:from>
    <cdr:to>
      <cdr:x>0.86175</cdr:x>
      <cdr:y>0.66581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716370" y="4116006"/>
          <a:ext cx="1802285" cy="280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Bottom Quartile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0.27241</cdr:x>
      <cdr:y>0.23908</cdr:y>
    </cdr:from>
    <cdr:to>
      <cdr:x>0.43349</cdr:x>
      <cdr:y>0.28151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3671" y="1578585"/>
          <a:ext cx="1533691" cy="280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Third Quartile</a:t>
          </a:r>
        </a:p>
      </cdr:txBody>
    </cdr:sp>
  </cdr:relSizeAnchor>
  <cdr:relSizeAnchor xmlns:cdr="http://schemas.openxmlformats.org/drawingml/2006/chartDrawing">
    <cdr:from>
      <cdr:x>0.45309</cdr:x>
      <cdr:y>0.52108</cdr:y>
    </cdr:from>
    <cdr:to>
      <cdr:x>0.63541</cdr:x>
      <cdr:y>0.56351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57470" y="3440536"/>
          <a:ext cx="1793644" cy="280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Second Quartile</a:t>
          </a:r>
        </a:p>
      </cdr:txBody>
    </cdr:sp>
  </cdr:relSizeAnchor>
  <cdr:relSizeAnchor xmlns:cdr="http://schemas.openxmlformats.org/drawingml/2006/chartDrawing">
    <cdr:from>
      <cdr:x>0.45772</cdr:x>
      <cdr:y>0.68116</cdr:y>
    </cdr:from>
    <cdr:to>
      <cdr:x>0.64004</cdr:x>
      <cdr:y>0.72359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502957" y="4497533"/>
          <a:ext cx="1793644" cy="280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Bottom Quartile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0.35668</cdr:x>
      <cdr:y>0.30136</cdr:y>
    </cdr:from>
    <cdr:to>
      <cdr:x>0.51776</cdr:x>
      <cdr:y>0.34379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53569" y="1949007"/>
          <a:ext cx="1469341" cy="2744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Third Quartile</a:t>
          </a:r>
        </a:p>
      </cdr:txBody>
    </cdr:sp>
  </cdr:relSizeAnchor>
  <cdr:relSizeAnchor xmlns:cdr="http://schemas.openxmlformats.org/drawingml/2006/chartDrawing">
    <cdr:from>
      <cdr:x>0.39265</cdr:x>
      <cdr:y>0.53946</cdr:y>
    </cdr:from>
    <cdr:to>
      <cdr:x>0.57497</cdr:x>
      <cdr:y>0.58189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581707" y="3488938"/>
          <a:ext cx="1663088" cy="274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Second Quartile</a:t>
          </a:r>
        </a:p>
      </cdr:txBody>
    </cdr:sp>
  </cdr:relSizeAnchor>
  <cdr:relSizeAnchor xmlns:cdr="http://schemas.openxmlformats.org/drawingml/2006/chartDrawing">
    <cdr:from>
      <cdr:x>0.37137</cdr:x>
      <cdr:y>0.72183</cdr:y>
    </cdr:from>
    <cdr:to>
      <cdr:x>0.55369</cdr:x>
      <cdr:y>0.76426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108215" y="4860914"/>
          <a:ext cx="1035013" cy="285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Bottom Quartile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96074-1138-4997-A847-1047DEBB26AB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595F9-837C-4519-A4FD-266060DC0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89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3595F9-837C-4519-A4FD-266060DC0F3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604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8E27-B3BE-42D9-98CE-70AEEF191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62FB7F-0F70-4DC8-9E96-E8558ADC9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07213-CF74-48C6-AB07-D24DAA288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7C8AF-F2CA-44E5-BC2B-34940C002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2E715-2D0B-4E5E-BC63-3EE3F98DC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201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4A885-E009-49E1-AFE3-7A686D2BB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DDF37-E05A-4BFF-A5A5-6C2B394958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A3AE08-1466-4278-81E4-8C02321C2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A4B35-B934-44B1-8CB7-8248C924B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B93E5-7FB8-4BBF-BFD1-5D2AA6B1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199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0E801-C06F-412B-A897-11FE699B4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0D9691-3EF9-4D69-A5CD-3CED457D59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5C76F-0819-4854-92FE-41D79787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B3941-6F81-46F2-BBCB-55CBCF2AD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26B38-72C8-4D44-9D12-DF9BAF6E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2422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C4EF-F115-46E0-B4D7-BFCE23FC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50F6D-4C2C-4B33-BBAA-F99D930F7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59E47-AB6F-444E-97D3-90E8373D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C256-0108-4049-9A2B-F5AEC2CC1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E1B71-EBB4-4AA3-9838-6F0234421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49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37FF-636D-43FD-AC64-3C3A8DE6C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B0C4C-8A42-4B8C-BACA-327C4E42A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6D1C3C-F076-435E-87E1-F6D2FB604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ED743-01C5-4FEC-9850-58A9EE08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F656-CD88-400A-BD88-09B3322B4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90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7B980-7BB7-4C28-B526-8BCD0DCEF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AB0CD-B340-49AD-8D47-D41BD9C690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6BCED-B119-46D1-9A9C-853C9A9FF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58C8DD-BF3A-4D1B-B3F1-B39F3EF8A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E9B13-06AE-44F3-ADF3-710F11986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E0DFD-6F09-47AB-82E0-6F30091FF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350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65A70-6281-4D3A-BAA5-03921FDB9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2F0DE-8C7D-411B-92D6-83C08D018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8DACA-7CE2-41FF-BC98-A88D8F3C1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D258FC-15F5-4F4D-A6EB-3539EB47E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4EB145-690C-4A7E-826D-677FEB99C7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8A6E72-A281-49D7-8807-BBA7FE8A5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6397BE-62B9-4E25-B1D4-85CCF1CD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0C6FB-5B25-4937-B049-9E145F3EC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054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2C350-D49A-4D34-B4F1-7ED152C1D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A3F492-EC91-462B-ABC7-46FDC1D36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0417B1-CF85-4E46-97FF-A41D910D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8F61EE-065D-4E5E-A182-D0D23B200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15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8509D1-1884-44CC-ABD5-4056A3FC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CC9BA0-F1CC-4E73-8883-1C5F6E48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A58A8-DAEB-4E8E-B7A1-D10CE47D5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942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61571-AF45-43D6-AC86-A49A20A16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710E6-59FE-44A6-B927-81B36AD26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7DE6F-C648-4E87-A45E-D7F6CC4FE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EA3DB-96CF-426F-A7DA-BCE82BDA0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99525-01CD-4D82-8762-183691E9E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F06E4-5A22-4E00-9BBF-02F6F22A1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25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2AC02-35DF-47E1-BF31-395AF515D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C37092-1143-43CA-A356-31A3406691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7A452A-4B2A-499B-BA58-B980E1D905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EA71C-AD1E-4D59-88FF-964678DA1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0A9C1-0522-4E79-9913-784D3B0AA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9A9636-F98D-4261-9462-A71AB3CA0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757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8939D3-2AF8-4DBB-B5AB-552701446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C4D6F-40D1-4D10-88E2-73FA1C74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DFAC-5AC3-4085-8181-86239B1A7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D1E5C-9CDC-4C9B-9C95-F9CE9C916540}" type="datetimeFigureOut">
              <a:rPr lang="en-US" smtClean="0"/>
              <a:t>4/28/2019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E5274-CF2B-4E3D-B373-725C21B471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B93FB-6B68-485D-80B3-D3A7904D8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ACC51-8817-4049-A244-F2397DF39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4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476193" y="389873"/>
          <a:ext cx="10960274" cy="638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9240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7B236A3-8655-4186-A498-707101E7FE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011558"/>
              </p:ext>
            </p:extLst>
          </p:nvPr>
        </p:nvGraphicFramePr>
        <p:xfrm>
          <a:off x="1073426" y="127635"/>
          <a:ext cx="9837889" cy="6602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88096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CE628CE-23BE-454F-A639-58941555A5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2277625"/>
              </p:ext>
            </p:extLst>
          </p:nvPr>
        </p:nvGraphicFramePr>
        <p:xfrm>
          <a:off x="1318334" y="195262"/>
          <a:ext cx="9121805" cy="646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75735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3C6F4D2-24C8-4594-873C-764972730F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1505527"/>
              </p:ext>
            </p:extLst>
          </p:nvPr>
        </p:nvGraphicFramePr>
        <p:xfrm>
          <a:off x="1300579" y="195262"/>
          <a:ext cx="9232776" cy="6467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8316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3869104-F615-46A3-A641-7ED5199F8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221" y="0"/>
            <a:ext cx="7796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28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0560319"/>
              </p:ext>
            </p:extLst>
          </p:nvPr>
        </p:nvGraphicFramePr>
        <p:xfrm>
          <a:off x="476193" y="389873"/>
          <a:ext cx="10960274" cy="638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07731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5842976"/>
              </p:ext>
            </p:extLst>
          </p:nvPr>
        </p:nvGraphicFramePr>
        <p:xfrm>
          <a:off x="1425494" y="173391"/>
          <a:ext cx="9231681" cy="638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5886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7905307"/>
              </p:ext>
            </p:extLst>
          </p:nvPr>
        </p:nvGraphicFramePr>
        <p:xfrm>
          <a:off x="741123" y="414023"/>
          <a:ext cx="10709753" cy="620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0078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39924"/>
              </p:ext>
            </p:extLst>
          </p:nvPr>
        </p:nvGraphicFramePr>
        <p:xfrm>
          <a:off x="1873209" y="231014"/>
          <a:ext cx="8686231" cy="6451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1664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5109017"/>
              </p:ext>
            </p:extLst>
          </p:nvPr>
        </p:nvGraphicFramePr>
        <p:xfrm>
          <a:off x="796849" y="187168"/>
          <a:ext cx="10809960" cy="6413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03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876107"/>
              </p:ext>
            </p:extLst>
          </p:nvPr>
        </p:nvGraphicFramePr>
        <p:xfrm>
          <a:off x="1653436" y="187890"/>
          <a:ext cx="8780745" cy="646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17922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0F4AB258-F991-4AAB-9EE7-7101B56B80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77200" y="609600"/>
            <a:ext cx="1676400" cy="304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Intro</a:t>
            </a:r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4133A465-2006-4716-A2A4-2453496FC6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71600"/>
            <a:ext cx="8686800" cy="5105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600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Unequal Family Income </a:t>
            </a:r>
            <a:r>
              <a:rPr lang="en-US" alt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Unequal Opportunity for Higher Education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1990 to 2017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2000" b="1" dirty="0"/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Consortium of State University Aid Administrators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Hotel Maya, Long Beach, CA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April 28, 2019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Tom Mortenson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Senior Scholar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Pell Institute for the Study of Opportunity in Higher Education</a:t>
            </a:r>
          </a:p>
        </p:txBody>
      </p:sp>
      <p:pic>
        <p:nvPicPr>
          <p:cNvPr id="4100" name="Picture 1030" descr="PEO Header_new">
            <a:extLst>
              <a:ext uri="{FF2B5EF4-FFF2-40B4-BE49-F238E27FC236}">
                <a16:creationId xmlns:a16="http://schemas.microsoft.com/office/drawing/2014/main" id="{69E05C29-4161-40C8-BFAE-6C5042F8C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1"/>
            <a:ext cx="89916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960761"/>
              </p:ext>
            </p:extLst>
          </p:nvPr>
        </p:nvGraphicFramePr>
        <p:xfrm>
          <a:off x="979577" y="258092"/>
          <a:ext cx="10434181" cy="6413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7894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088974"/>
              </p:ext>
            </p:extLst>
          </p:nvPr>
        </p:nvGraphicFramePr>
        <p:xfrm>
          <a:off x="1903956" y="225468"/>
          <a:ext cx="8555277" cy="638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44401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817587"/>
              </p:ext>
            </p:extLst>
          </p:nvPr>
        </p:nvGraphicFramePr>
        <p:xfrm>
          <a:off x="814192" y="259589"/>
          <a:ext cx="10634597" cy="6379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05084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547124"/>
              </p:ext>
            </p:extLst>
          </p:nvPr>
        </p:nvGraphicFramePr>
        <p:xfrm>
          <a:off x="1791222" y="200416"/>
          <a:ext cx="8592855" cy="646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9273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6390854"/>
              </p:ext>
            </p:extLst>
          </p:nvPr>
        </p:nvGraphicFramePr>
        <p:xfrm>
          <a:off x="765587" y="222010"/>
          <a:ext cx="10582994" cy="6479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424371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697658"/>
              </p:ext>
            </p:extLst>
          </p:nvPr>
        </p:nvGraphicFramePr>
        <p:xfrm>
          <a:off x="1866378" y="212942"/>
          <a:ext cx="8617907" cy="645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88033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1582004"/>
              </p:ext>
            </p:extLst>
          </p:nvPr>
        </p:nvGraphicFramePr>
        <p:xfrm>
          <a:off x="613775" y="275573"/>
          <a:ext cx="10822488" cy="631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74785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0906963"/>
              </p:ext>
            </p:extLst>
          </p:nvPr>
        </p:nvGraphicFramePr>
        <p:xfrm>
          <a:off x="1753644" y="250522"/>
          <a:ext cx="8830849" cy="6400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00943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604196"/>
              </p:ext>
            </p:extLst>
          </p:nvPr>
        </p:nvGraphicFramePr>
        <p:xfrm>
          <a:off x="640915" y="260569"/>
          <a:ext cx="10910170" cy="646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79436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6935196"/>
              </p:ext>
            </p:extLst>
          </p:nvPr>
        </p:nvGraphicFramePr>
        <p:xfrm>
          <a:off x="1979112" y="225468"/>
          <a:ext cx="8329809" cy="64509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36986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1829066"/>
              </p:ext>
            </p:extLst>
          </p:nvPr>
        </p:nvGraphicFramePr>
        <p:xfrm>
          <a:off x="939248" y="-102498"/>
          <a:ext cx="10110885" cy="6715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8095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7453994"/>
              </p:ext>
            </p:extLst>
          </p:nvPr>
        </p:nvGraphicFramePr>
        <p:xfrm>
          <a:off x="688933" y="187891"/>
          <a:ext cx="10847538" cy="646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3155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7956676"/>
              </p:ext>
            </p:extLst>
          </p:nvPr>
        </p:nvGraphicFramePr>
        <p:xfrm>
          <a:off x="1853852" y="212942"/>
          <a:ext cx="8430016" cy="636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93560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756494"/>
              </p:ext>
            </p:extLst>
          </p:nvPr>
        </p:nvGraphicFramePr>
        <p:xfrm>
          <a:off x="713985" y="187891"/>
          <a:ext cx="10847538" cy="6488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4779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0322725"/>
              </p:ext>
            </p:extLst>
          </p:nvPr>
        </p:nvGraphicFramePr>
        <p:xfrm>
          <a:off x="1753644" y="187890"/>
          <a:ext cx="8780745" cy="64759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69513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2405604"/>
              </p:ext>
            </p:extLst>
          </p:nvPr>
        </p:nvGraphicFramePr>
        <p:xfrm>
          <a:off x="636212" y="228600"/>
          <a:ext cx="10759858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73118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7661446"/>
              </p:ext>
            </p:extLst>
          </p:nvPr>
        </p:nvGraphicFramePr>
        <p:xfrm>
          <a:off x="1678488" y="263046"/>
          <a:ext cx="8530224" cy="631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4320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938096"/>
              </p:ext>
            </p:extLst>
          </p:nvPr>
        </p:nvGraphicFramePr>
        <p:xfrm>
          <a:off x="676405" y="275573"/>
          <a:ext cx="10697228" cy="635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484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4649237"/>
              </p:ext>
            </p:extLst>
          </p:nvPr>
        </p:nvGraphicFramePr>
        <p:xfrm>
          <a:off x="1766170" y="275573"/>
          <a:ext cx="8830849" cy="6388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703947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65859"/>
              </p:ext>
            </p:extLst>
          </p:nvPr>
        </p:nvGraphicFramePr>
        <p:xfrm>
          <a:off x="876822" y="263047"/>
          <a:ext cx="10484285" cy="6350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54435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4969179"/>
              </p:ext>
            </p:extLst>
          </p:nvPr>
        </p:nvGraphicFramePr>
        <p:xfrm>
          <a:off x="1816274" y="250520"/>
          <a:ext cx="8392438" cy="6338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00852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DFEFE-C761-4469-88A9-D2ED91303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10" y="360947"/>
            <a:ext cx="10515600" cy="856499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Unequal Family Income = Unequal 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3D183-09FD-45D7-98DD-4A1FDE7E3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0637" y="1299411"/>
            <a:ext cx="5610726" cy="5197642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income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barrier trends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Unmet financial need trends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work loan burden trends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price to family trends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 price to family tax rate trends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Family Contribution (EFC)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 income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Expected family contribution</a:t>
            </a:r>
          </a:p>
          <a:p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Packaging financial aid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attendance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need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Grants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Loans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Work-study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financial aid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99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3">
            <a:extLst>
              <a:ext uri="{FF2B5EF4-FFF2-40B4-BE49-F238E27FC236}">
                <a16:creationId xmlns:a16="http://schemas.microsoft.com/office/drawing/2014/main" id="{B96CFD29-EC98-4E48-84AC-AB4404FCF9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914400"/>
            <a:ext cx="6019800" cy="108585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Restoring College Affordability: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My recommendations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611" name="Subtitle 4">
            <a:extLst>
              <a:ext uri="{FF2B5EF4-FFF2-40B4-BE49-F238E27FC236}">
                <a16:creationId xmlns:a16="http://schemas.microsoft.com/office/drawing/2014/main" id="{0BFE6043-5972-4923-8180-423088C59FC6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2895600" y="2286000"/>
            <a:ext cx="6400800" cy="3352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Federal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$13,000 Pell Grant maximum award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$2,000 Super Pell to fund negative EFC calculated from FAFSA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Universal income contingent education loan repayment</a:t>
            </a: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Universal college work-study for all students</a:t>
            </a:r>
          </a:p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Require 50:50 match to federal Pell Grant</a:t>
            </a:r>
          </a:p>
          <a:p>
            <a:pPr algn="l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Continued eligibility for Title IV participation contingent on progress toward broadening enrollment of students from low income families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>
            <a:extLst>
              <a:ext uri="{FF2B5EF4-FFF2-40B4-BE49-F238E27FC236}">
                <a16:creationId xmlns:a16="http://schemas.microsoft.com/office/drawing/2014/main" id="{6B82AA0C-5084-47A1-A36C-049DEE395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088" y="3200400"/>
            <a:ext cx="4430712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b="1" dirty="0"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000" b="1" dirty="0">
                <a:cs typeface="Times New Roman" panose="02020603050405020304" pitchFamily="18" charset="0"/>
              </a:rPr>
              <a:t>Email to request PowerPoint from:</a:t>
            </a:r>
          </a:p>
          <a:p>
            <a:pPr eaLnBrk="1" hangingPunct="1"/>
            <a:r>
              <a:rPr lang="en-US" altLang="en-US" b="1" dirty="0">
                <a:cs typeface="Times New Roman" panose="02020603050405020304" pitchFamily="18" charset="0"/>
              </a:rPr>
              <a:t>tom@postsecondary.org</a:t>
            </a:r>
          </a:p>
          <a:p>
            <a:pPr eaLnBrk="1" hangingPunct="1"/>
            <a:endParaRPr lang="en-US" altLang="en-US" sz="4000" b="1" dirty="0">
              <a:cs typeface="Times New Roman" panose="02020603050405020304" pitchFamily="18" charset="0"/>
            </a:endParaRP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B8FFED58-DEED-4898-981C-CD6DA3DB34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839200" y="7086600"/>
            <a:ext cx="1371600" cy="152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/>
              <a:t>Final</a:t>
            </a:r>
          </a:p>
        </p:txBody>
      </p:sp>
      <p:sp>
        <p:nvSpPr>
          <p:cNvPr id="69636" name="Text Box 4">
            <a:extLst>
              <a:ext uri="{FF2B5EF4-FFF2-40B4-BE49-F238E27FC236}">
                <a16:creationId xmlns:a16="http://schemas.microsoft.com/office/drawing/2014/main" id="{D9BDD6E3-59B4-4CD6-A4DD-10D2A253D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1" y="2057401"/>
            <a:ext cx="58451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4800" b="1">
                <a:cs typeface="Times New Roman" panose="02020603050405020304" pitchFamily="18" charset="0"/>
              </a:rPr>
              <a:t>Contact Information:</a:t>
            </a:r>
          </a:p>
        </p:txBody>
      </p:sp>
      <p:pic>
        <p:nvPicPr>
          <p:cNvPr id="69637" name="Picture 5" descr="PEO Header_new">
            <a:extLst>
              <a:ext uri="{FF2B5EF4-FFF2-40B4-BE49-F238E27FC236}">
                <a16:creationId xmlns:a16="http://schemas.microsoft.com/office/drawing/2014/main" id="{3287ACBD-E1BD-446B-A17D-6158FCBED2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1"/>
            <a:ext cx="89916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6074055"/>
              </p:ext>
            </p:extLst>
          </p:nvPr>
        </p:nvGraphicFramePr>
        <p:xfrm>
          <a:off x="1177787" y="54926"/>
          <a:ext cx="9874525" cy="6683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6592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1903432"/>
              </p:ext>
            </p:extLst>
          </p:nvPr>
        </p:nvGraphicFramePr>
        <p:xfrm>
          <a:off x="1108213" y="80212"/>
          <a:ext cx="9740347" cy="665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54646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6325308"/>
              </p:ext>
            </p:extLst>
          </p:nvPr>
        </p:nvGraphicFramePr>
        <p:xfrm>
          <a:off x="2318084" y="304800"/>
          <a:ext cx="7499684" cy="6216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38302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9DE8993-23C3-4CFC-9E3B-96E00799E2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2016963"/>
              </p:ext>
            </p:extLst>
          </p:nvPr>
        </p:nvGraphicFramePr>
        <p:xfrm>
          <a:off x="1457417" y="248575"/>
          <a:ext cx="9277165" cy="6287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1248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924F5E6-D21D-4186-B3D0-7519B3816C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0081970"/>
              </p:ext>
            </p:extLst>
          </p:nvPr>
        </p:nvGraphicFramePr>
        <p:xfrm>
          <a:off x="1153357" y="255270"/>
          <a:ext cx="9885286" cy="6602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7432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1641</Words>
  <Application>Microsoft Office PowerPoint</Application>
  <PresentationFormat>Widescreen</PresentationFormat>
  <Paragraphs>381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Intro</vt:lpstr>
      <vt:lpstr>PowerPoint Presentation</vt:lpstr>
      <vt:lpstr>Unequal Family Income = Unequal Opportunity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Restoring College Affordability: My recommendations</vt:lpstr>
      <vt:lpstr>Final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</dc:title>
  <dc:creator>Tom Mortenson</dc:creator>
  <cp:lastModifiedBy>Tom Mortenson</cp:lastModifiedBy>
  <cp:revision>36</cp:revision>
  <cp:lastPrinted>2019-04-25T00:20:10Z</cp:lastPrinted>
  <dcterms:created xsi:type="dcterms:W3CDTF">2018-08-05T23:54:48Z</dcterms:created>
  <dcterms:modified xsi:type="dcterms:W3CDTF">2019-04-28T15:16:14Z</dcterms:modified>
</cp:coreProperties>
</file>